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</p:sldMasterIdLst>
  <p:notesMasterIdLst>
    <p:notesMasterId r:id="rId48"/>
  </p:notesMasterIdLst>
  <p:sldIdLst>
    <p:sldId id="256" r:id="rId2"/>
    <p:sldId id="261" r:id="rId3"/>
    <p:sldId id="262" r:id="rId4"/>
    <p:sldId id="263" r:id="rId5"/>
    <p:sldId id="264" r:id="rId6"/>
    <p:sldId id="265" r:id="rId7"/>
    <p:sldId id="267" r:id="rId8"/>
    <p:sldId id="268" r:id="rId9"/>
    <p:sldId id="269" r:id="rId10"/>
    <p:sldId id="270" r:id="rId11"/>
    <p:sldId id="271" r:id="rId12"/>
    <p:sldId id="272" r:id="rId13"/>
    <p:sldId id="273" r:id="rId14"/>
    <p:sldId id="274" r:id="rId15"/>
    <p:sldId id="275" r:id="rId16"/>
    <p:sldId id="276" r:id="rId17"/>
    <p:sldId id="277" r:id="rId18"/>
    <p:sldId id="278" r:id="rId19"/>
    <p:sldId id="279" r:id="rId20"/>
    <p:sldId id="280" r:id="rId21"/>
    <p:sldId id="281" r:id="rId22"/>
    <p:sldId id="282" r:id="rId23"/>
    <p:sldId id="283" r:id="rId24"/>
    <p:sldId id="284" r:id="rId25"/>
    <p:sldId id="285" r:id="rId26"/>
    <p:sldId id="286" r:id="rId27"/>
    <p:sldId id="287" r:id="rId28"/>
    <p:sldId id="288" r:id="rId29"/>
    <p:sldId id="289" r:id="rId30"/>
    <p:sldId id="290" r:id="rId31"/>
    <p:sldId id="291" r:id="rId32"/>
    <p:sldId id="292" r:id="rId33"/>
    <p:sldId id="293" r:id="rId34"/>
    <p:sldId id="294" r:id="rId35"/>
    <p:sldId id="295" r:id="rId36"/>
    <p:sldId id="296" r:id="rId37"/>
    <p:sldId id="297" r:id="rId38"/>
    <p:sldId id="298" r:id="rId39"/>
    <p:sldId id="299" r:id="rId40"/>
    <p:sldId id="300" r:id="rId41"/>
    <p:sldId id="301" r:id="rId42"/>
    <p:sldId id="302" r:id="rId43"/>
    <p:sldId id="303" r:id="rId44"/>
    <p:sldId id="304" r:id="rId45"/>
    <p:sldId id="305" r:id="rId46"/>
    <p:sldId id="306" r:id="rId47"/>
  </p:sldIdLst>
  <p:sldSz cx="9144000" cy="5143500" type="screen16x9"/>
  <p:notesSz cx="6858000" cy="9144000"/>
  <p:embeddedFontLst>
    <p:embeddedFont>
      <p:font typeface="Google Sans" pitchFamily="2" charset="0"/>
      <p:regular r:id="rId49"/>
      <p:bold r:id="rId50"/>
      <p:italic r:id="rId51"/>
      <p:boldItalic r:id="rId52"/>
    </p:embeddedFont>
    <p:embeddedFont>
      <p:font typeface="Google Sans Medium" pitchFamily="2" charset="0"/>
      <p:regular r:id="rId53"/>
      <p:bold r:id="rId54"/>
      <p:italic r:id="rId55"/>
      <p:boldItalic r:id="rId56"/>
    </p:embeddedFont>
    <p:embeddedFont>
      <p:font typeface="Lato" panose="020F0502020204030203" pitchFamily="34" charset="0"/>
      <p:regular r:id="rId57"/>
      <p:bold r:id="rId58"/>
      <p:italic r:id="rId59"/>
      <p:boldItalic r:id="rId60"/>
    </p:embeddedFont>
    <p:embeddedFont>
      <p:font typeface="Raleway" pitchFamily="2" charset="77"/>
      <p:regular r:id="rId61"/>
      <p:bold r:id="rId62"/>
      <p:italic r:id="rId63"/>
      <p:boldItalic r:id="rId64"/>
    </p:embeddedFont>
    <p:embeddedFont>
      <p:font typeface="Raleway Light" pitchFamily="2" charset="77"/>
      <p:regular r:id="rId65"/>
      <p:bold r:id="rId66"/>
      <p:italic r:id="rId67"/>
      <p:boldItalic r:id="rId6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297F7F0-AD84-4E77-8DE7-C470FCD1CB63}">
  <a:tblStyle styleId="{B297F7F0-AD84-4E77-8DE7-C470FCD1CB6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E0E0E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E0E0E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E0E0E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E0E0E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E0E0E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E0E0E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726"/>
  </p:normalViewPr>
  <p:slideViewPr>
    <p:cSldViewPr snapToGrid="0">
      <p:cViewPr varScale="1">
        <p:scale>
          <a:sx n="160" d="100"/>
          <a:sy n="160" d="100"/>
        </p:scale>
        <p:origin x="784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15.fntdata"/><Relationship Id="rId68" Type="http://schemas.openxmlformats.org/officeDocument/2006/relationships/font" Target="fonts/font20.fntdata"/><Relationship Id="rId7" Type="http://schemas.openxmlformats.org/officeDocument/2006/relationships/slide" Target="slides/slide6.xml"/><Relationship Id="rId71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5.fntdata"/><Relationship Id="rId58" Type="http://schemas.openxmlformats.org/officeDocument/2006/relationships/font" Target="fonts/font10.fntdata"/><Relationship Id="rId66" Type="http://schemas.openxmlformats.org/officeDocument/2006/relationships/font" Target="fonts/font18.fntdata"/><Relationship Id="rId5" Type="http://schemas.openxmlformats.org/officeDocument/2006/relationships/slide" Target="slides/slide4.xml"/><Relationship Id="rId61" Type="http://schemas.openxmlformats.org/officeDocument/2006/relationships/font" Target="fonts/font13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56" Type="http://schemas.openxmlformats.org/officeDocument/2006/relationships/font" Target="fonts/font8.fntdata"/><Relationship Id="rId64" Type="http://schemas.openxmlformats.org/officeDocument/2006/relationships/font" Target="fonts/font16.fntdata"/><Relationship Id="rId69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font" Target="fonts/font3.fntdata"/><Relationship Id="rId72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11.fntdata"/><Relationship Id="rId67" Type="http://schemas.openxmlformats.org/officeDocument/2006/relationships/font" Target="fonts/font19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6.fntdata"/><Relationship Id="rId62" Type="http://schemas.openxmlformats.org/officeDocument/2006/relationships/font" Target="fonts/font14.fntdata"/><Relationship Id="rId7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.fntdata"/><Relationship Id="rId57" Type="http://schemas.openxmlformats.org/officeDocument/2006/relationships/font" Target="fonts/font9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4.fntdata"/><Relationship Id="rId60" Type="http://schemas.openxmlformats.org/officeDocument/2006/relationships/font" Target="fonts/font12.fntdata"/><Relationship Id="rId65" Type="http://schemas.openxmlformats.org/officeDocument/2006/relationships/font" Target="fonts/font1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font" Target="fonts/font2.fntdata"/><Relationship Id="rId55" Type="http://schemas.openxmlformats.org/officeDocument/2006/relationships/font" Target="fonts/font7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ab0f7db91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ab0f7db91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6d95d55f5c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6d95d55f5c_0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TensorFlow 2.0 is a major release, and we have taken the opportunity to clean up. A lot.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TensorFlow had a lot of duplicate functionality that was confusing. Especially if it behaved slightly differently.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TensorFlow 2.0, we reorganized and consolidated the API.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made sure the APIs look and feel consistent.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not only about TensorFlow itself. TensorFlow has evolved into a large ecosystem of tools and products, and we have spent a lot of effort to align their interfaces as well.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have defined exchange formats that work everywhere, and we are making sure you can travel smoothly through all parts of the ecosystem.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6d95d55f5c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6d95d55f5c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TensorFlow 2.0 retains and expands the flexibility that have made TensorFlow successful.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TensorFlow 2.0 is easier then ever to build upon. We have created a more complete low-level API, and now export all ops that are used internally. This allows users to build on internals to TensorFlow without having to rebuild TensorFlow.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we provide inheritable interfaces for crucial concepts such as variables, checkpoints.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allows framework authors to build on top of TensorFlow while maintaining interoperability with other parts of the ecosystem.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let’s take a look at that: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6d95d55f5c_0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6d95d55f5c_0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7ca0516fca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7ca0516fca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6d95d55f5c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6d95d55f5c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6d95d55f5c_0_5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6d95d55f5c_0_5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6d95d55f5c_0_5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6d95d55f5c_0_5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6d95d55f5c_0_5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6d95d55f5c_0_5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6d95d55f5c_0_5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6d95d55f5c_0_5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6d95d55f5c_0_5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6d95d55f5c_0_5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6d95d55f5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6d95d55f5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6d95d55f5c_0_5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6d95d55f5c_0_5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6d95d55f5c_0_5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6d95d55f5c_0_5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6d95d55f5c_0_5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6d95d55f5c_0_5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6d95d55f5c_0_5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6d95d55f5c_0_5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6d95d55f5c_0_5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6d95d55f5c_0_5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6d95d55f5c_0_6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6d95d55f5c_0_6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6d95d55f5c_0_6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6d95d55f5c_0_6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6d95d55f5c_0_6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6d95d55f5c_0_6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6d95d55f5c_0_6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6d95d55f5c_0_6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6d95d55f5c_0_6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6d95d55f5c_0_6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6d95d55f5c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6d95d55f5c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6d95d55f5c_0_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6d95d55f5c_0_3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6d95d55f5c_0_3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6d95d55f5c_0_3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6d95d55f5c_0_3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6d95d55f5c_0_3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6d95d55f5c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6d95d55f5c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6d95d55f5c_0_3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6d95d55f5c_0_3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6d95d55f5c_0_3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6d95d55f5c_0_3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6d95d55f5c_0_3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6d95d55f5c_0_3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6d95d55f5c_0_4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6d95d55f5c_0_4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6d95d55f5c_0_4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6d95d55f5c_0_4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6d95d55f5c_0_4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6d95d55f5c_0_4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6d95d55f5c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6d95d55f5c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6d95d55f5c_0_4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6d95d55f5c_0_4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6d95d55f5c_0_4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6d95d55f5c_0_4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6d95d55f5c_0_4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6d95d55f5c_0_4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6d95d55f5c_0_4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6d95d55f5c_0_4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6d95d55f5c_0_4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6d95d55f5c_0_4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6d95d55f5c_0_4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6d95d55f5c_0_4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6d95d55f5c_0_4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6d95d55f5c_0_4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6d95d55f5c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6d95d55f5c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Here’s how these powerful API components fit together for the entire training workflow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With tf.data for data ingestion and transformation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Keras and premade estimators for model building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Training with eager execution and graphs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And finally packaging for deployment with SavedModel</a:t>
            </a:r>
            <a:endParaRPr sz="240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6d95d55f5c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6d95d55f5c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6d95d55f5c_0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6d95d55f5c_0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6d95d55f5c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6d95d55f5c_0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6d95d55f5c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6d95d55f5c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we created TensorFlow 2.0, the biggest focus was on usability.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have adopted Keras is </a:t>
            </a:r>
            <a:r>
              <a:rPr lang="en" b="1"/>
              <a:t>the</a:t>
            </a:r>
            <a:r>
              <a:rPr lang="en"/>
              <a:t> high-level API for TensorFlow, and we have integrated it tightly into TensorFlow. Keras gives you a clear path to building models, deploying models with a well-established API.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other big change in TensorFlow 2.0 is the switch to eager execution. Traditional 1.x TensorFlow used a declarative style that was dissonant with the surrounding Python.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TensorFlow 2.0, TensorFlow behaves like the surrounding Python. &lt;click&gt; If you add two numbers, you get a number back, immediately.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But you still get all the benefits of having a graph -- robust program serialization and deployment, easy distributed computation, optimizations, and compatibility.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 b="0" i="0"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  <p:grpSp>
        <p:nvGrpSpPr>
          <p:cNvPr id="23" name="Google Shape;23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4" name="Google Shape;24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ELT" type="blank">
  <p:cSld name="BLANK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 b="0" i="0"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>
  <p:cSld name="SECTION_TITLE_AND_DESCRIPTION_1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3" descr="Side view of hands writing in a notebook at a cafe"/>
          <p:cNvPicPr preferRelativeResize="0"/>
          <p:nvPr/>
        </p:nvPicPr>
        <p:blipFill rotWithShape="1">
          <a:blip r:embed="rId2">
            <a:alphaModFix/>
          </a:blip>
          <a:srcRect l="9050" t="12064" r="54351" b="26446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" name="Google Shape;100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1" name="Google Shape;101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3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 b="0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 dirty="0"/>
          </a:p>
        </p:txBody>
      </p:sp>
      <p:sp>
        <p:nvSpPr>
          <p:cNvPr id="105" name="Google Shape;105;p13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 dirty="0"/>
          </a:p>
        </p:txBody>
      </p:sp>
      <p:sp>
        <p:nvSpPr>
          <p:cNvPr id="106" name="Google Shape;106;p13"/>
          <p:cNvSpPr txBox="1">
            <a:spLocks noGrp="1"/>
          </p:cNvSpPr>
          <p:nvPr>
            <p:ph type="sldNum" idx="12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b="0" i="0"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 2">
  <p:cSld name="SECTION_TITLE_AND_DESCRIPTION_1_2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4"/>
          <p:cNvPicPr preferRelativeResize="0"/>
          <p:nvPr/>
        </p:nvPicPr>
        <p:blipFill rotWithShape="1">
          <a:blip r:embed="rId2">
            <a:alphaModFix/>
          </a:blip>
          <a:srcRect l="31883" t="8096" r="25713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4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" name="Google Shape;110;p1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1" name="Google Shape;11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Google Shape;113;p14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14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 b="0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 dirty="0"/>
          </a:p>
        </p:txBody>
      </p:sp>
      <p:sp>
        <p:nvSpPr>
          <p:cNvPr id="115" name="Google Shape;115;p14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 dirty="0"/>
          </a:p>
        </p:txBody>
      </p:sp>
      <p:sp>
        <p:nvSpPr>
          <p:cNvPr id="116" name="Google Shape;116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b="0" i="0"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py 1 1">
  <p:cSld name="TITLE_ONLY_2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5"/>
          <p:cNvSpPr txBox="1">
            <a:spLocks noGrp="1"/>
          </p:cNvSpPr>
          <p:nvPr>
            <p:ph type="title"/>
          </p:nvPr>
        </p:nvSpPr>
        <p:spPr>
          <a:xfrm>
            <a:off x="739450" y="463020"/>
            <a:ext cx="67047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400">
                <a:solidFill>
                  <a:srgbClr val="FF6F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5"/>
          <p:cNvSpPr txBox="1">
            <a:spLocks noGrp="1"/>
          </p:cNvSpPr>
          <p:nvPr>
            <p:ph type="subTitle" idx="1"/>
          </p:nvPr>
        </p:nvSpPr>
        <p:spPr>
          <a:xfrm>
            <a:off x="739450" y="1081800"/>
            <a:ext cx="52116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 b="0" i="0">
                <a:solidFill>
                  <a:srgbClr val="425066"/>
                </a:solidFill>
                <a:latin typeface="Arial" panose="020B0604020202020204" pitchFamily="34" charset="0"/>
                <a:ea typeface="Google Sans"/>
                <a:cs typeface="Arial" panose="020B0604020202020204" pitchFamily="34" charset="0"/>
                <a:sym typeface="Google Sans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 dirty="0"/>
          </a:p>
        </p:txBody>
      </p:sp>
      <p:sp>
        <p:nvSpPr>
          <p:cNvPr id="120" name="Google Shape;120;p15"/>
          <p:cNvSpPr txBox="1">
            <a:spLocks noGrp="1"/>
          </p:cNvSpPr>
          <p:nvPr>
            <p:ph type="subTitle" idx="2"/>
          </p:nvPr>
        </p:nvSpPr>
        <p:spPr>
          <a:xfrm>
            <a:off x="761033" y="1623975"/>
            <a:ext cx="4367700" cy="157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rgbClr val="425066"/>
                </a:solidFill>
                <a:latin typeface="Arial" panose="020B0604020202020204" pitchFamily="34" charset="0"/>
                <a:ea typeface="Roboto"/>
                <a:cs typeface="Arial" panose="020B0604020202020204" pitchFamily="34" charset="0"/>
                <a:sym typeface="Robot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 dirty="0"/>
          </a:p>
        </p:txBody>
      </p:sp>
      <p:sp>
        <p:nvSpPr>
          <p:cNvPr id="121" name="Google Shape;12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b="0" i="0"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  <p:sp>
        <p:nvSpPr>
          <p:cNvPr id="122" name="Google Shape;122;p15"/>
          <p:cNvSpPr/>
          <p:nvPr/>
        </p:nvSpPr>
        <p:spPr>
          <a:xfrm>
            <a:off x="0" y="4967700"/>
            <a:ext cx="9144000" cy="175800"/>
          </a:xfrm>
          <a:prstGeom prst="rect">
            <a:avLst/>
          </a:prstGeom>
          <a:gradFill>
            <a:gsLst>
              <a:gs pos="0">
                <a:srgbClr val="FF6F00"/>
              </a:gs>
              <a:gs pos="100000">
                <a:srgbClr val="FFA800"/>
              </a:gs>
            </a:gsLst>
            <a:lin ang="180000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3" name="Google Shape;123;p15"/>
          <p:cNvPicPr preferRelativeResize="0"/>
          <p:nvPr/>
        </p:nvPicPr>
        <p:blipFill rotWithShape="1">
          <a:blip r:embed="rId2">
            <a:alphaModFix/>
          </a:blip>
          <a:srcRect l="7309" t="4404" r="7300" b="4404"/>
          <a:stretch/>
        </p:blipFill>
        <p:spPr>
          <a:xfrm>
            <a:off x="57106" y="59150"/>
            <a:ext cx="374094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py - Blank">
  <p:cSld name="TITLE_ONLY_1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6"/>
          <p:cNvSpPr txBox="1">
            <a:spLocks noGrp="1"/>
          </p:cNvSpPr>
          <p:nvPr>
            <p:ph type="title"/>
          </p:nvPr>
        </p:nvSpPr>
        <p:spPr>
          <a:xfrm>
            <a:off x="739450" y="767820"/>
            <a:ext cx="67047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400">
                <a:solidFill>
                  <a:srgbClr val="FF6F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16"/>
          <p:cNvSpPr txBox="1">
            <a:spLocks noGrp="1"/>
          </p:cNvSpPr>
          <p:nvPr>
            <p:ph type="subTitle" idx="1"/>
          </p:nvPr>
        </p:nvSpPr>
        <p:spPr>
          <a:xfrm>
            <a:off x="739450" y="1386600"/>
            <a:ext cx="52116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 b="0" i="0">
                <a:solidFill>
                  <a:srgbClr val="425066"/>
                </a:solidFill>
                <a:latin typeface="Arial" panose="020B0604020202020204" pitchFamily="34" charset="0"/>
                <a:ea typeface="Google Sans"/>
                <a:cs typeface="Arial" panose="020B0604020202020204" pitchFamily="34" charset="0"/>
                <a:sym typeface="Google Sans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 dirty="0"/>
          </a:p>
        </p:txBody>
      </p:sp>
      <p:sp>
        <p:nvSpPr>
          <p:cNvPr id="127" name="Google Shape;127;p16"/>
          <p:cNvSpPr txBox="1">
            <a:spLocks noGrp="1"/>
          </p:cNvSpPr>
          <p:nvPr>
            <p:ph type="subTitle" idx="2"/>
          </p:nvPr>
        </p:nvSpPr>
        <p:spPr>
          <a:xfrm>
            <a:off x="739450" y="2233575"/>
            <a:ext cx="4367700" cy="157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rgbClr val="425066"/>
                </a:solidFill>
                <a:latin typeface="Arial" panose="020B0604020202020204" pitchFamily="34" charset="0"/>
                <a:ea typeface="Roboto"/>
                <a:cs typeface="Arial" panose="020B0604020202020204" pitchFamily="34" charset="0"/>
                <a:sym typeface="Robot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 dirty="0"/>
          </a:p>
        </p:txBody>
      </p:sp>
      <p:sp>
        <p:nvSpPr>
          <p:cNvPr id="128" name="Google Shape;128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b="0" i="0"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  <p:cxnSp>
        <p:nvCxnSpPr>
          <p:cNvPr id="129" name="Google Shape;129;p16"/>
          <p:cNvCxnSpPr/>
          <p:nvPr/>
        </p:nvCxnSpPr>
        <p:spPr>
          <a:xfrm>
            <a:off x="791925" y="2095800"/>
            <a:ext cx="4367700" cy="0"/>
          </a:xfrm>
          <a:prstGeom prst="straightConnector1">
            <a:avLst/>
          </a:prstGeom>
          <a:noFill/>
          <a:ln w="19050" cap="flat" cmpd="sng">
            <a:solidFill>
              <a:srgbClr val="E6E6E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0" name="Google Shape;130;p16"/>
          <p:cNvSpPr/>
          <p:nvPr/>
        </p:nvSpPr>
        <p:spPr>
          <a:xfrm>
            <a:off x="0" y="4967700"/>
            <a:ext cx="9144000" cy="175800"/>
          </a:xfrm>
          <a:prstGeom prst="rect">
            <a:avLst/>
          </a:prstGeom>
          <a:gradFill>
            <a:gsLst>
              <a:gs pos="0">
                <a:srgbClr val="FF6F00"/>
              </a:gs>
              <a:gs pos="100000">
                <a:srgbClr val="FFA800"/>
              </a:gs>
            </a:gsLst>
            <a:lin ang="180000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1" name="Google Shape;131;p16"/>
          <p:cNvPicPr preferRelativeResize="0"/>
          <p:nvPr/>
        </p:nvPicPr>
        <p:blipFill rotWithShape="1">
          <a:blip r:embed="rId2">
            <a:alphaModFix/>
          </a:blip>
          <a:srcRect l="7309" t="4404" r="7300" b="4404"/>
          <a:stretch/>
        </p:blipFill>
        <p:spPr>
          <a:xfrm>
            <a:off x="57106" y="59150"/>
            <a:ext cx="374094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">
  <p:cSld name="MAIN_POINT_3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7"/>
          <p:cNvSpPr/>
          <p:nvPr/>
        </p:nvSpPr>
        <p:spPr>
          <a:xfrm>
            <a:off x="-90975" y="-75825"/>
            <a:ext cx="9234900" cy="5219400"/>
          </a:xfrm>
          <a:prstGeom prst="rect">
            <a:avLst/>
          </a:prstGeom>
          <a:solidFill>
            <a:srgbClr val="4250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7"/>
          <p:cNvSpPr txBox="1">
            <a:spLocks noGrp="1"/>
          </p:cNvSpPr>
          <p:nvPr>
            <p:ph type="subTitle" idx="1"/>
          </p:nvPr>
        </p:nvSpPr>
        <p:spPr>
          <a:xfrm>
            <a:off x="636900" y="674800"/>
            <a:ext cx="7835700" cy="384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chemeClr val="lt1"/>
                </a:solidFill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 dirty="0"/>
          </a:p>
        </p:txBody>
      </p:sp>
      <p:sp>
        <p:nvSpPr>
          <p:cNvPr id="135" name="Google Shape;135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b="0" i="0"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 dirty="0"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 b="0" i="0"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  <p:grpSp>
        <p:nvGrpSpPr>
          <p:cNvPr id="31" name="Google Shape;31;p4"/>
          <p:cNvGrpSpPr/>
          <p:nvPr/>
        </p:nvGrpSpPr>
        <p:grpSpPr>
          <a:xfrm>
            <a:off x="830392" y="1191182"/>
            <a:ext cx="1491554" cy="45938"/>
            <a:chOff x="830392" y="1191182"/>
            <a:chExt cx="1491554" cy="45938"/>
          </a:xfrm>
        </p:grpSpPr>
        <p:sp>
          <p:nvSpPr>
            <p:cNvPr id="32" name="Google Shape;32;p4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4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2">
            <a:extLst>
              <a:ext uri="{FF2B5EF4-FFF2-40B4-BE49-F238E27FC236}">
                <a16:creationId xmlns:a16="http://schemas.microsoft.com/office/drawing/2014/main" id="{C0EAE226-990D-9313-9CB5-DA7F43D9D7D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5197" y="17859"/>
            <a:ext cx="1240305" cy="191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TOELT - AI Lab">
            <a:extLst>
              <a:ext uri="{FF2B5EF4-FFF2-40B4-BE49-F238E27FC236}">
                <a16:creationId xmlns:a16="http://schemas.microsoft.com/office/drawing/2014/main" id="{EB06EB5A-912B-5F86-FA26-24C35CB9C78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769327" cy="248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 dirty="0"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 dirty="0"/>
          </a:p>
        </p:txBody>
      </p:sp>
      <p:sp>
        <p:nvSpPr>
          <p:cNvPr id="41" name="Google Shape;41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 b="0" i="0"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  <p:grpSp>
        <p:nvGrpSpPr>
          <p:cNvPr id="42" name="Google Shape;42;p5"/>
          <p:cNvGrpSpPr/>
          <p:nvPr/>
        </p:nvGrpSpPr>
        <p:grpSpPr>
          <a:xfrm>
            <a:off x="830392" y="1191182"/>
            <a:ext cx="1491554" cy="45938"/>
            <a:chOff x="830392" y="1191182"/>
            <a:chExt cx="1491554" cy="45938"/>
          </a:xfrm>
        </p:grpSpPr>
        <p:sp>
          <p:nvSpPr>
            <p:cNvPr id="43" name="Google Shape;43;p5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5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5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5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 b="0" i="0"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  <p:grpSp>
        <p:nvGrpSpPr>
          <p:cNvPr id="51" name="Google Shape;51;p6"/>
          <p:cNvGrpSpPr/>
          <p:nvPr/>
        </p:nvGrpSpPr>
        <p:grpSpPr>
          <a:xfrm>
            <a:off x="830392" y="1191182"/>
            <a:ext cx="1491554" cy="45938"/>
            <a:chOff x="830392" y="1191182"/>
            <a:chExt cx="1491554" cy="45938"/>
          </a:xfrm>
        </p:grpSpPr>
        <p:sp>
          <p:nvSpPr>
            <p:cNvPr id="52" name="Google Shape;52;p6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6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6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6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 dirty="0"/>
          </a:p>
        </p:txBody>
      </p:sp>
      <p:sp>
        <p:nvSpPr>
          <p:cNvPr id="60" name="Google Shape;60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 b="0" i="0"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  <p:grpSp>
        <p:nvGrpSpPr>
          <p:cNvPr id="61" name="Google Shape;61;p7"/>
          <p:cNvGrpSpPr/>
          <p:nvPr/>
        </p:nvGrpSpPr>
        <p:grpSpPr>
          <a:xfrm>
            <a:off x="830392" y="1191182"/>
            <a:ext cx="1491554" cy="45938"/>
            <a:chOff x="830392" y="1191182"/>
            <a:chExt cx="1491554" cy="45938"/>
          </a:xfrm>
        </p:grpSpPr>
        <p:sp>
          <p:nvSpPr>
            <p:cNvPr id="62" name="Google Shape;62;p7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7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7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 b="0" i="0"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  <p:grpSp>
        <p:nvGrpSpPr>
          <p:cNvPr id="69" name="Google Shape;69;p8"/>
          <p:cNvGrpSpPr/>
          <p:nvPr/>
        </p:nvGrpSpPr>
        <p:grpSpPr>
          <a:xfrm>
            <a:off x="830392" y="1191182"/>
            <a:ext cx="1491554" cy="45937"/>
            <a:chOff x="830392" y="1191182"/>
            <a:chExt cx="1491554" cy="45937"/>
          </a:xfrm>
        </p:grpSpPr>
        <p:sp>
          <p:nvSpPr>
            <p:cNvPr id="70" name="Google Shape;70;p8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8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 dirty="0"/>
          </a:p>
        </p:txBody>
      </p:sp>
      <p:sp>
        <p:nvSpPr>
          <p:cNvPr id="78" name="Google Shape;7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 dirty="0"/>
          </a:p>
        </p:txBody>
      </p:sp>
      <p:sp>
        <p:nvSpPr>
          <p:cNvPr id="79" name="Google Shape;7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 b="0" i="0"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  <p:grpSp>
        <p:nvGrpSpPr>
          <p:cNvPr id="80" name="Google Shape;80;p9"/>
          <p:cNvGrpSpPr/>
          <p:nvPr/>
        </p:nvGrpSpPr>
        <p:grpSpPr>
          <a:xfrm>
            <a:off x="830392" y="1191182"/>
            <a:ext cx="1491554" cy="45938"/>
            <a:chOff x="830392" y="1191182"/>
            <a:chExt cx="1491554" cy="45938"/>
          </a:xfrm>
        </p:grpSpPr>
        <p:sp>
          <p:nvSpPr>
            <p:cNvPr id="81" name="Google Shape;81;p9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9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9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9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dirty="0"/>
          </a:p>
        </p:txBody>
      </p:sp>
      <p:sp>
        <p:nvSpPr>
          <p:cNvPr id="87" name="Google Shape;87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 b="0" i="0"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oogle Shape;89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90" name="Google Shape;90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" name="Google Shape;92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3" name="Google Shape;93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 b="0" i="0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 dirty="0"/>
          </a:p>
        </p:txBody>
      </p:sp>
      <p:sp>
        <p:nvSpPr>
          <p:cNvPr id="94" name="Google Shape;94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 b="0" i="0"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 b="0" i="0">
                <a:solidFill>
                  <a:schemeClr val="accent1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B55CB0B4-04D9-5CC6-D4A1-79663FDB341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5197" y="17859"/>
            <a:ext cx="1240305" cy="191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TOELT - AI Lab">
            <a:extLst>
              <a:ext uri="{FF2B5EF4-FFF2-40B4-BE49-F238E27FC236}">
                <a16:creationId xmlns:a16="http://schemas.microsoft.com/office/drawing/2014/main" id="{10F9DDC0-F7D1-DDEF-8FCA-23737E13044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769327" cy="248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umberto.michelucci@toelt.ai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4" Type="http://schemas.openxmlformats.org/officeDocument/2006/relationships/hyperlink" Target="mailto:umberto.Michelucci@hslu.ch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helucci/TensorFlow20-Notes/blob/master/howto_study_TF20.md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helucci/TensorFlow20-Notes/blob/master/howto_study_TF20.md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nsorflow.org/guide/keras/custom_callback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0.xml"/><Relationship Id="rId4" Type="http://schemas.openxmlformats.org/officeDocument/2006/relationships/hyperlink" Target="https://www.tensorflow.org/versions/r2.0/api_docs/python/tf/keras/callbacks" TargetMode="Externa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8"/>
          <p:cNvSpPr txBox="1">
            <a:spLocks noGrp="1"/>
          </p:cNvSpPr>
          <p:nvPr>
            <p:ph type="ctrTitle" idx="4294967295"/>
          </p:nvPr>
        </p:nvSpPr>
        <p:spPr>
          <a:xfrm>
            <a:off x="727950" y="1519457"/>
            <a:ext cx="7688100" cy="8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b="0" dirty="0">
                <a:latin typeface="+mj-lt"/>
              </a:rPr>
              <a:t>Short TensorFlow </a:t>
            </a:r>
            <a:r>
              <a:rPr lang="en" sz="3500" b="0" dirty="0" err="1">
                <a:latin typeface="+mj-lt"/>
              </a:rPr>
              <a:t>Keras</a:t>
            </a:r>
            <a:r>
              <a:rPr lang="en" sz="3500" b="0" dirty="0">
                <a:latin typeface="+mj-lt"/>
              </a:rPr>
              <a:t> Introduction</a:t>
            </a:r>
            <a:endParaRPr sz="3500" b="0" dirty="0">
              <a:latin typeface="+mj-lt"/>
            </a:endParaRPr>
          </a:p>
        </p:txBody>
      </p:sp>
      <p:sp>
        <p:nvSpPr>
          <p:cNvPr id="141" name="Google Shape;141;p18"/>
          <p:cNvSpPr txBox="1">
            <a:spLocks noGrp="1"/>
          </p:cNvSpPr>
          <p:nvPr>
            <p:ph type="ctrTitle" idx="4294967295"/>
          </p:nvPr>
        </p:nvSpPr>
        <p:spPr>
          <a:xfrm>
            <a:off x="727950" y="2676743"/>
            <a:ext cx="7688100" cy="12034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 b="0" dirty="0">
                <a:latin typeface="+mj-lt"/>
              </a:rPr>
              <a:t>Prof. Dr. Umberto Michelucci</a:t>
            </a:r>
            <a:br>
              <a:rPr lang="en-GB" sz="2200" b="0" dirty="0">
                <a:latin typeface="+mj-lt"/>
              </a:rPr>
            </a:br>
            <a:r>
              <a:rPr lang="en-GB" sz="2200" b="0" dirty="0">
                <a:latin typeface="+mj-lt"/>
                <a:hlinkClick r:id="rId3"/>
              </a:rPr>
              <a:t>umberto.michelucci@toelt.ai</a:t>
            </a:r>
            <a:r>
              <a:rPr lang="en-GB" sz="2200" b="0" dirty="0">
                <a:latin typeface="+mj-lt"/>
              </a:rPr>
              <a:t> </a:t>
            </a:r>
            <a:br>
              <a:rPr lang="en-GB" sz="2200" b="0" dirty="0">
                <a:latin typeface="+mj-lt"/>
              </a:rPr>
            </a:br>
            <a:r>
              <a:rPr lang="en-GB" sz="2200" b="0" dirty="0">
                <a:latin typeface="+mj-lt"/>
                <a:hlinkClick r:id="rId4"/>
              </a:rPr>
              <a:t>umberto.Michelucci@hslu.ch</a:t>
            </a:r>
            <a:r>
              <a:rPr lang="en-GB" sz="2200" b="0" dirty="0">
                <a:latin typeface="+mj-lt"/>
              </a:rPr>
              <a:t>   </a:t>
            </a:r>
            <a:br>
              <a:rPr lang="en-GB" sz="2200" b="0" dirty="0">
                <a:latin typeface="+mj-lt"/>
              </a:rPr>
            </a:br>
            <a:endParaRPr lang="en-GB" sz="2200" b="0" dirty="0">
              <a:latin typeface="+mj-l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2"/>
          <p:cNvSpPr txBox="1">
            <a:spLocks noGrp="1"/>
          </p:cNvSpPr>
          <p:nvPr>
            <p:ph type="title"/>
          </p:nvPr>
        </p:nvSpPr>
        <p:spPr>
          <a:xfrm>
            <a:off x="796600" y="588709"/>
            <a:ext cx="67047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TensorFlow 2.0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57" name="Google Shape;257;p32"/>
          <p:cNvSpPr txBox="1">
            <a:spLocks noGrp="1"/>
          </p:cNvSpPr>
          <p:nvPr>
            <p:ph type="subTitle" idx="1"/>
          </p:nvPr>
        </p:nvSpPr>
        <p:spPr>
          <a:xfrm>
            <a:off x="796600" y="1256390"/>
            <a:ext cx="52116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Clarity</a:t>
            </a:r>
            <a:endParaRPr dirty="0"/>
          </a:p>
        </p:txBody>
      </p:sp>
      <p:sp>
        <p:nvSpPr>
          <p:cNvPr id="258" name="Google Shape;258;p32"/>
          <p:cNvSpPr txBox="1">
            <a:spLocks noGrp="1"/>
          </p:cNvSpPr>
          <p:nvPr>
            <p:ph type="subTitle" idx="2"/>
          </p:nvPr>
        </p:nvSpPr>
        <p:spPr>
          <a:xfrm>
            <a:off x="653725" y="2103365"/>
            <a:ext cx="8149200" cy="157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-"/>
            </a:pPr>
            <a:r>
              <a:rPr lang="en" sz="1800" dirty="0">
                <a:latin typeface="Arial" panose="020B0604020202020204" pitchFamily="34" charset="0"/>
                <a:ea typeface="Google Sans"/>
                <a:cs typeface="Arial" panose="020B0604020202020204" pitchFamily="34" charset="0"/>
                <a:sym typeface="Google Sans"/>
              </a:rPr>
              <a:t>Remove duplicate functionality</a:t>
            </a:r>
            <a:endParaRPr sz="1800" dirty="0">
              <a:latin typeface="Arial" panose="020B0604020202020204" pitchFamily="34" charset="0"/>
              <a:ea typeface="Google Sans"/>
              <a:cs typeface="Arial" panose="020B0604020202020204" pitchFamily="34" charset="0"/>
              <a:sym typeface="Google Sans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-"/>
            </a:pPr>
            <a:r>
              <a:rPr lang="en" sz="1800" dirty="0">
                <a:latin typeface="Arial" panose="020B0604020202020204" pitchFamily="34" charset="0"/>
                <a:ea typeface="Google Sans"/>
                <a:cs typeface="Arial" panose="020B0604020202020204" pitchFamily="34" charset="0"/>
                <a:sym typeface="Google Sans"/>
              </a:rPr>
              <a:t>Consistent, intuitive syntax across APIs</a:t>
            </a:r>
            <a:endParaRPr sz="1800" dirty="0">
              <a:latin typeface="Arial" panose="020B0604020202020204" pitchFamily="34" charset="0"/>
              <a:ea typeface="Google Sans"/>
              <a:cs typeface="Arial" panose="020B0604020202020204" pitchFamily="34" charset="0"/>
              <a:sym typeface="Google Sans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-"/>
            </a:pPr>
            <a:r>
              <a:rPr lang="en" sz="1800" dirty="0">
                <a:latin typeface="Arial" panose="020B0604020202020204" pitchFamily="34" charset="0"/>
                <a:ea typeface="Google Sans"/>
                <a:cs typeface="Arial" panose="020B0604020202020204" pitchFamily="34" charset="0"/>
                <a:sym typeface="Google Sans"/>
              </a:rPr>
              <a:t>Compatibility throughout the TensorFlow ecosystem</a:t>
            </a:r>
            <a:endParaRPr sz="1800" dirty="0">
              <a:latin typeface="Arial" panose="020B0604020202020204" pitchFamily="34" charset="0"/>
              <a:ea typeface="Google Sans"/>
              <a:cs typeface="Arial" panose="020B0604020202020204" pitchFamily="34" charset="0"/>
              <a:sym typeface="Google Sans"/>
            </a:endParaRPr>
          </a:p>
        </p:txBody>
      </p:sp>
      <p:sp>
        <p:nvSpPr>
          <p:cNvPr id="259" name="Google Shape;259;p32"/>
          <p:cNvSpPr txBox="1"/>
          <p:nvPr/>
        </p:nvSpPr>
        <p:spPr>
          <a:xfrm>
            <a:off x="3606900" y="4670150"/>
            <a:ext cx="5349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Arial" panose="020B0604020202020204" pitchFamily="34" charset="0"/>
                <a:ea typeface="Raleway Light"/>
                <a:cs typeface="Arial" panose="020B0604020202020204" pitchFamily="34" charset="0"/>
                <a:sym typeface="Raleway Light"/>
              </a:rPr>
              <a:t>Source: </a:t>
            </a:r>
            <a:r>
              <a:rPr lang="en" sz="1200" dirty="0">
                <a:solidFill>
                  <a:schemeClr val="dk1"/>
                </a:solidFill>
                <a:highlight>
                  <a:srgbClr val="FFFFFF"/>
                </a:highlight>
                <a:latin typeface="Arial" panose="020B0604020202020204" pitchFamily="34" charset="0"/>
                <a:ea typeface="Raleway Light"/>
                <a:cs typeface="Arial" panose="020B0604020202020204" pitchFamily="34" charset="0"/>
                <a:sym typeface="Raleway Light"/>
              </a:rPr>
              <a:t>Getting Started with TensorFlow 2.0 presentation Google I/O 2019</a:t>
            </a:r>
            <a:endParaRPr sz="1200" dirty="0">
              <a:latin typeface="Arial" panose="020B0604020202020204" pitchFamily="34" charset="0"/>
              <a:ea typeface="Raleway Light"/>
              <a:cs typeface="Arial" panose="020B0604020202020204" pitchFamily="34" charset="0"/>
              <a:sym typeface="Raleway Ligh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3"/>
          <p:cNvSpPr txBox="1">
            <a:spLocks noGrp="1"/>
          </p:cNvSpPr>
          <p:nvPr>
            <p:ph type="title"/>
          </p:nvPr>
        </p:nvSpPr>
        <p:spPr>
          <a:xfrm>
            <a:off x="790268" y="559745"/>
            <a:ext cx="67047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TensorFlow 2.0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65" name="Google Shape;265;p33"/>
          <p:cNvSpPr txBox="1">
            <a:spLocks noGrp="1"/>
          </p:cNvSpPr>
          <p:nvPr>
            <p:ph type="subTitle" idx="1"/>
          </p:nvPr>
        </p:nvSpPr>
        <p:spPr>
          <a:xfrm>
            <a:off x="790268" y="1243725"/>
            <a:ext cx="52116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Flexibility</a:t>
            </a:r>
            <a:endParaRPr dirty="0"/>
          </a:p>
        </p:txBody>
      </p:sp>
      <p:sp>
        <p:nvSpPr>
          <p:cNvPr id="266" name="Google Shape;266;p33"/>
          <p:cNvSpPr txBox="1">
            <a:spLocks noGrp="1"/>
          </p:cNvSpPr>
          <p:nvPr>
            <p:ph type="subTitle" idx="2"/>
          </p:nvPr>
        </p:nvSpPr>
        <p:spPr>
          <a:xfrm>
            <a:off x="653725" y="2100263"/>
            <a:ext cx="7297800" cy="157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-"/>
            </a:pPr>
            <a:r>
              <a:rPr lang="en" sz="1800" dirty="0">
                <a:latin typeface="Arial" panose="020B0604020202020204" pitchFamily="34" charset="0"/>
                <a:ea typeface="Google Sans"/>
                <a:cs typeface="Arial" panose="020B0604020202020204" pitchFamily="34" charset="0"/>
                <a:sym typeface="Google Sans"/>
              </a:rPr>
              <a:t>Full lower-level API.</a:t>
            </a:r>
            <a:endParaRPr sz="1800" dirty="0">
              <a:latin typeface="Arial" panose="020B0604020202020204" pitchFamily="34" charset="0"/>
              <a:ea typeface="Google Sans"/>
              <a:cs typeface="Arial" panose="020B0604020202020204" pitchFamily="34" charset="0"/>
              <a:sym typeface="Google Sans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 dirty="0">
                <a:latin typeface="Arial" panose="020B0604020202020204" pitchFamily="34" charset="0"/>
                <a:ea typeface="Google Sans"/>
                <a:cs typeface="Arial" panose="020B0604020202020204" pitchFamily="34" charset="0"/>
                <a:sym typeface="Google Sans"/>
              </a:rPr>
              <a:t>Internal ops accessible in</a:t>
            </a:r>
            <a:r>
              <a:rPr lang="en" sz="1800" dirty="0"/>
              <a:t> </a:t>
            </a:r>
            <a:r>
              <a:rPr lang="en" sz="1800" dirty="0" err="1">
                <a:latin typeface="Arial" panose="020B0604020202020204" pitchFamily="34" charset="0"/>
                <a:ea typeface="Courier New"/>
                <a:cs typeface="Arial" panose="020B0604020202020204" pitchFamily="34" charset="0"/>
                <a:sym typeface="Courier New"/>
              </a:rPr>
              <a:t>tf.raw_ops</a:t>
            </a:r>
            <a:endParaRPr sz="1800" dirty="0">
              <a:latin typeface="Arial" panose="020B0604020202020204" pitchFamily="34" charset="0"/>
              <a:ea typeface="Courier New"/>
              <a:cs typeface="Arial" panose="020B0604020202020204" pitchFamily="34" charset="0"/>
              <a:sym typeface="Courier New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-"/>
            </a:pPr>
            <a:r>
              <a:rPr lang="en" sz="1800" dirty="0">
                <a:latin typeface="Arial" panose="020B0604020202020204" pitchFamily="34" charset="0"/>
                <a:ea typeface="Google Sans"/>
                <a:cs typeface="Arial" panose="020B0604020202020204" pitchFamily="34" charset="0"/>
                <a:sym typeface="Google Sans"/>
              </a:rPr>
              <a:t>Inheritable interfaces for variables, checkpoints, layers.</a:t>
            </a:r>
            <a:endParaRPr sz="1800" dirty="0">
              <a:latin typeface="Arial" panose="020B0604020202020204" pitchFamily="34" charset="0"/>
              <a:ea typeface="Google Sans"/>
              <a:cs typeface="Arial" panose="020B0604020202020204" pitchFamily="34" charset="0"/>
              <a:sym typeface="Google Sans"/>
            </a:endParaRPr>
          </a:p>
        </p:txBody>
      </p:sp>
      <p:sp>
        <p:nvSpPr>
          <p:cNvPr id="267" name="Google Shape;267;p33"/>
          <p:cNvSpPr txBox="1"/>
          <p:nvPr/>
        </p:nvSpPr>
        <p:spPr>
          <a:xfrm>
            <a:off x="3606900" y="4670150"/>
            <a:ext cx="5349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Arial" panose="020B0604020202020204" pitchFamily="34" charset="0"/>
                <a:ea typeface="Raleway Light"/>
                <a:cs typeface="Arial" panose="020B0604020202020204" pitchFamily="34" charset="0"/>
                <a:sym typeface="Raleway Light"/>
              </a:rPr>
              <a:t>Source: </a:t>
            </a:r>
            <a:r>
              <a:rPr lang="en" sz="1200" dirty="0">
                <a:solidFill>
                  <a:schemeClr val="dk1"/>
                </a:solidFill>
                <a:highlight>
                  <a:srgbClr val="FFFFFF"/>
                </a:highlight>
                <a:latin typeface="Arial" panose="020B0604020202020204" pitchFamily="34" charset="0"/>
                <a:ea typeface="Raleway Light"/>
                <a:cs typeface="Arial" panose="020B0604020202020204" pitchFamily="34" charset="0"/>
                <a:sym typeface="Raleway Light"/>
              </a:rPr>
              <a:t>Getting Started with TensorFlow 2.0 presentation Google I/O 2019</a:t>
            </a:r>
            <a:endParaRPr sz="1200" dirty="0">
              <a:latin typeface="Arial" panose="020B0604020202020204" pitchFamily="34" charset="0"/>
              <a:ea typeface="Raleway Light"/>
              <a:cs typeface="Arial" panose="020B0604020202020204" pitchFamily="34" charset="0"/>
              <a:sym typeface="Raleway Ligh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4"/>
          <p:cNvSpPr txBox="1">
            <a:spLocks noGrp="1"/>
          </p:cNvSpPr>
          <p:nvPr>
            <p:ph type="title"/>
          </p:nvPr>
        </p:nvSpPr>
        <p:spPr>
          <a:xfrm>
            <a:off x="776700" y="63410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study TF2.0</a:t>
            </a:r>
            <a:endParaRPr/>
          </a:p>
        </p:txBody>
      </p:sp>
      <p:sp>
        <p:nvSpPr>
          <p:cNvPr id="273" name="Google Shape;273;p34">
            <a:hlinkClick r:id="rId3"/>
          </p:cNvPr>
          <p:cNvSpPr txBox="1"/>
          <p:nvPr/>
        </p:nvSpPr>
        <p:spPr>
          <a:xfrm>
            <a:off x="320175" y="1523750"/>
            <a:ext cx="7851600" cy="42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>
                <a:solidFill>
                  <a:schemeClr val="hlink"/>
                </a:solidFill>
                <a:latin typeface="Arial" panose="020B0604020202020204" pitchFamily="34" charset="0"/>
                <a:ea typeface="Raleway Light"/>
                <a:cs typeface="Arial" panose="020B0604020202020204" pitchFamily="34" charset="0"/>
                <a:sym typeface="Raleway Light"/>
                <a:hlinkClick r:id="rId3"/>
              </a:rPr>
              <a:t>https://github.com/michelucci/TensorFlow20-Notes/blob/master/howto_study_TF20.md</a:t>
            </a:r>
            <a:endParaRPr dirty="0">
              <a:latin typeface="Arial" panose="020B0604020202020204" pitchFamily="34" charset="0"/>
              <a:ea typeface="Raleway Light"/>
              <a:cs typeface="Arial" panose="020B0604020202020204" pitchFamily="34" charset="0"/>
              <a:sym typeface="Raleway Light"/>
            </a:endParaRPr>
          </a:p>
        </p:txBody>
      </p:sp>
      <p:pic>
        <p:nvPicPr>
          <p:cNvPr id="274" name="Google Shape;274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1300" y="2003200"/>
            <a:ext cx="8839199" cy="303114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5" name="Google Shape;275;p34"/>
          <p:cNvGrpSpPr/>
          <p:nvPr/>
        </p:nvGrpSpPr>
        <p:grpSpPr>
          <a:xfrm>
            <a:off x="830392" y="1191182"/>
            <a:ext cx="1491554" cy="45937"/>
            <a:chOff x="830392" y="1191182"/>
            <a:chExt cx="1491554" cy="45937"/>
          </a:xfrm>
        </p:grpSpPr>
        <p:sp>
          <p:nvSpPr>
            <p:cNvPr id="276" name="Google Shape;276;p34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4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4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4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5"/>
          <p:cNvSpPr txBox="1">
            <a:spLocks noGrp="1"/>
          </p:cNvSpPr>
          <p:nvPr>
            <p:ph type="title"/>
          </p:nvPr>
        </p:nvSpPr>
        <p:spPr>
          <a:xfrm>
            <a:off x="776700" y="63410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study TF2.0</a:t>
            </a:r>
            <a:endParaRPr/>
          </a:p>
        </p:txBody>
      </p:sp>
      <p:sp>
        <p:nvSpPr>
          <p:cNvPr id="285" name="Google Shape;285;p35">
            <a:hlinkClick r:id="rId3"/>
          </p:cNvPr>
          <p:cNvSpPr txBox="1"/>
          <p:nvPr/>
        </p:nvSpPr>
        <p:spPr>
          <a:xfrm>
            <a:off x="320175" y="1523750"/>
            <a:ext cx="7851600" cy="42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>
                <a:solidFill>
                  <a:schemeClr val="hlink"/>
                </a:solidFill>
                <a:latin typeface="Arial" panose="020B0604020202020204" pitchFamily="34" charset="0"/>
                <a:ea typeface="Raleway Light"/>
                <a:cs typeface="Arial" panose="020B0604020202020204" pitchFamily="34" charset="0"/>
                <a:sym typeface="Raleway Light"/>
                <a:hlinkClick r:id="rId3"/>
              </a:rPr>
              <a:t>https://github.com/michelucci/TensorFlow20-Notes/blob/master/howto_study_TF20.md</a:t>
            </a:r>
            <a:endParaRPr dirty="0">
              <a:latin typeface="Arial" panose="020B0604020202020204" pitchFamily="34" charset="0"/>
              <a:ea typeface="Raleway Light"/>
              <a:cs typeface="Arial" panose="020B0604020202020204" pitchFamily="34" charset="0"/>
              <a:sym typeface="Raleway Light"/>
            </a:endParaRPr>
          </a:p>
        </p:txBody>
      </p:sp>
      <p:grpSp>
        <p:nvGrpSpPr>
          <p:cNvPr id="286" name="Google Shape;286;p35"/>
          <p:cNvGrpSpPr/>
          <p:nvPr/>
        </p:nvGrpSpPr>
        <p:grpSpPr>
          <a:xfrm>
            <a:off x="830392" y="1191182"/>
            <a:ext cx="1491554" cy="45937"/>
            <a:chOff x="830392" y="1191182"/>
            <a:chExt cx="1491554" cy="45937"/>
          </a:xfrm>
        </p:grpSpPr>
        <p:sp>
          <p:nvSpPr>
            <p:cNvPr id="287" name="Google Shape;287;p35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5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5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5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91" name="Google Shape;291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1225" y="2019500"/>
            <a:ext cx="8197565" cy="288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6"/>
          <p:cNvSpPr txBox="1">
            <a:spLocks noGrp="1"/>
          </p:cNvSpPr>
          <p:nvPr>
            <p:ph type="subTitle" idx="4294967295"/>
          </p:nvPr>
        </p:nvSpPr>
        <p:spPr>
          <a:xfrm>
            <a:off x="787925" y="2571750"/>
            <a:ext cx="7909200" cy="14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dirty="0" err="1">
                <a:latin typeface="Arial" panose="020B0604020202020204" pitchFamily="34" charset="0"/>
                <a:ea typeface="Courier New"/>
                <a:cs typeface="Arial" panose="020B0604020202020204" pitchFamily="34" charset="0"/>
                <a:sym typeface="Courier New"/>
              </a:rPr>
              <a:t>model.fit</a:t>
            </a:r>
            <a:r>
              <a:rPr lang="en" sz="2400" dirty="0">
                <a:latin typeface="Arial" panose="020B0604020202020204" pitchFamily="34" charset="0"/>
                <a:ea typeface="Courier New"/>
                <a:cs typeface="Arial" panose="020B0604020202020204" pitchFamily="34" charset="0"/>
                <a:sym typeface="Courier New"/>
              </a:rPr>
              <a:t>(</a:t>
            </a:r>
            <a:r>
              <a:rPr lang="en" sz="2400" dirty="0" err="1">
                <a:latin typeface="Arial" panose="020B0604020202020204" pitchFamily="34" charset="0"/>
                <a:ea typeface="Courier New"/>
                <a:cs typeface="Arial" panose="020B0604020202020204" pitchFamily="34" charset="0"/>
                <a:sym typeface="Courier New"/>
              </a:rPr>
              <a:t>x_train</a:t>
            </a:r>
            <a:r>
              <a:rPr lang="en" sz="2400" dirty="0">
                <a:latin typeface="Arial" panose="020B0604020202020204" pitchFamily="34" charset="0"/>
                <a:ea typeface="Courier New"/>
                <a:cs typeface="Arial" panose="020B0604020202020204" pitchFamily="34" charset="0"/>
                <a:sym typeface="Courier New"/>
              </a:rPr>
              <a:t>, </a:t>
            </a:r>
            <a:r>
              <a:rPr lang="en" sz="2400" dirty="0" err="1">
                <a:latin typeface="Arial" panose="020B0604020202020204" pitchFamily="34" charset="0"/>
                <a:ea typeface="Courier New"/>
                <a:cs typeface="Arial" panose="020B0604020202020204" pitchFamily="34" charset="0"/>
                <a:sym typeface="Courier New"/>
              </a:rPr>
              <a:t>y_train</a:t>
            </a:r>
            <a:r>
              <a:rPr lang="en" sz="2400" dirty="0">
                <a:latin typeface="Arial" panose="020B0604020202020204" pitchFamily="34" charset="0"/>
                <a:ea typeface="Courier New"/>
                <a:cs typeface="Arial" panose="020B0604020202020204" pitchFamily="34" charset="0"/>
                <a:sym typeface="Courier New"/>
              </a:rPr>
              <a:t>, epochs=</a:t>
            </a:r>
            <a:r>
              <a:rPr lang="en" sz="2400" dirty="0">
                <a:solidFill>
                  <a:srgbClr val="F0B82F"/>
                </a:solidFill>
                <a:latin typeface="Arial" panose="020B0604020202020204" pitchFamily="34" charset="0"/>
                <a:ea typeface="Courier New"/>
                <a:cs typeface="Arial" panose="020B0604020202020204" pitchFamily="34" charset="0"/>
                <a:sym typeface="Courier New"/>
              </a:rPr>
              <a:t>5</a:t>
            </a:r>
            <a:r>
              <a:rPr lang="en" sz="2400" dirty="0">
                <a:latin typeface="Arial" panose="020B0604020202020204" pitchFamily="34" charset="0"/>
                <a:ea typeface="Courier New"/>
                <a:cs typeface="Arial" panose="020B0604020202020204" pitchFamily="34" charset="0"/>
                <a:sym typeface="Courier New"/>
              </a:rPr>
              <a:t>)</a:t>
            </a:r>
            <a:endParaRPr sz="2400" dirty="0">
              <a:solidFill>
                <a:srgbClr val="4DD0E1"/>
              </a:solidFill>
              <a:latin typeface="Arial" panose="020B0604020202020204" pitchFamily="34" charset="0"/>
              <a:ea typeface="Courier New"/>
              <a:cs typeface="Arial" panose="020B0604020202020204" pitchFamily="34" charset="0"/>
              <a:sym typeface="Courier New"/>
            </a:endParaRPr>
          </a:p>
        </p:txBody>
      </p:sp>
      <p:sp>
        <p:nvSpPr>
          <p:cNvPr id="297" name="Google Shape;297;p36"/>
          <p:cNvSpPr txBox="1"/>
          <p:nvPr/>
        </p:nvSpPr>
        <p:spPr>
          <a:xfrm>
            <a:off x="787925" y="563334"/>
            <a:ext cx="6704700" cy="45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57150" rIns="57150" bIns="571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latin typeface="Google Sans Medium"/>
                <a:ea typeface="Google Sans Medium"/>
                <a:cs typeface="Google Sans Medium"/>
                <a:sym typeface="Google Sans Medium"/>
              </a:rPr>
              <a:t>Use a built-in training loop...</a:t>
            </a:r>
            <a:endParaRPr sz="3400"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7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Keras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Google Shape;307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7625" y="820074"/>
            <a:ext cx="3005600" cy="350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03725" y="1061500"/>
            <a:ext cx="2711500" cy="3020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8"/>
          <p:cNvSpPr txBox="1"/>
          <p:nvPr/>
        </p:nvSpPr>
        <p:spPr>
          <a:xfrm>
            <a:off x="5247675" y="639025"/>
            <a:ext cx="22236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rial" panose="020B0604020202020204" pitchFamily="34" charset="0"/>
                <a:ea typeface="Raleway Light"/>
                <a:cs typeface="Arial" panose="020B0604020202020204" pitchFamily="34" charset="0"/>
                <a:sym typeface="Raleway Light"/>
              </a:rPr>
              <a:t>KERAS: high level API</a:t>
            </a:r>
            <a:endParaRPr dirty="0">
              <a:latin typeface="Arial" panose="020B0604020202020204" pitchFamily="34" charset="0"/>
              <a:ea typeface="Raleway Light"/>
              <a:cs typeface="Arial" panose="020B0604020202020204" pitchFamily="34" charset="0"/>
              <a:sym typeface="Raleway Light"/>
            </a:endParaRPr>
          </a:p>
        </p:txBody>
      </p:sp>
      <p:cxnSp>
        <p:nvCxnSpPr>
          <p:cNvPr id="310" name="Google Shape;310;p38"/>
          <p:cNvCxnSpPr>
            <a:stCxn id="307" idx="3"/>
          </p:cNvCxnSpPr>
          <p:nvPr/>
        </p:nvCxnSpPr>
        <p:spPr>
          <a:xfrm>
            <a:off x="3943225" y="2571748"/>
            <a:ext cx="7449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9"/>
          <p:cNvSpPr txBox="1">
            <a:spLocks noGrp="1"/>
          </p:cNvSpPr>
          <p:nvPr>
            <p:ph type="title"/>
          </p:nvPr>
        </p:nvSpPr>
        <p:spPr>
          <a:xfrm>
            <a:off x="807575" y="5442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Keras.io (Reference implementation)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16" name="Google Shape;316;p39"/>
          <p:cNvSpPr txBox="1"/>
          <p:nvPr/>
        </p:nvSpPr>
        <p:spPr>
          <a:xfrm>
            <a:off x="816500" y="1463275"/>
            <a:ext cx="3387000" cy="108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import </a:t>
            </a:r>
            <a:r>
              <a:rPr lang="en" sz="24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keras</a:t>
            </a:r>
            <a:endParaRPr sz="2400"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</p:txBody>
      </p:sp>
      <p:sp>
        <p:nvSpPr>
          <p:cNvPr id="317" name="Google Shape;317;p39"/>
          <p:cNvSpPr txBox="1">
            <a:spLocks noGrp="1"/>
          </p:cNvSpPr>
          <p:nvPr>
            <p:ph type="title"/>
          </p:nvPr>
        </p:nvSpPr>
        <p:spPr>
          <a:xfrm>
            <a:off x="807575" y="2083750"/>
            <a:ext cx="8503800" cy="73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TensorFlow implementation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18" name="Google Shape;318;p39"/>
          <p:cNvSpPr txBox="1"/>
          <p:nvPr/>
        </p:nvSpPr>
        <p:spPr>
          <a:xfrm>
            <a:off x="875325" y="2762563"/>
            <a:ext cx="4949100" cy="73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from </a:t>
            </a:r>
            <a:r>
              <a:rPr lang="en" sz="24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tensorflow</a:t>
            </a:r>
            <a:r>
              <a:rPr lang="en" sz="24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 import </a:t>
            </a:r>
            <a:r>
              <a:rPr lang="en" sz="24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keras</a:t>
            </a:r>
            <a:endParaRPr sz="2400"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</p:txBody>
      </p:sp>
      <p:sp>
        <p:nvSpPr>
          <p:cNvPr id="319" name="Google Shape;319;p39"/>
          <p:cNvSpPr/>
          <p:nvPr/>
        </p:nvSpPr>
        <p:spPr>
          <a:xfrm>
            <a:off x="5415550" y="3905600"/>
            <a:ext cx="3014100" cy="731700"/>
          </a:xfrm>
          <a:prstGeom prst="roundRect">
            <a:avLst>
              <a:gd name="adj" fmla="val 16667"/>
            </a:avLst>
          </a:prstGeom>
          <a:solidFill>
            <a:srgbClr val="FF6C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TensorFlow’s implementation (a superset, built-in to TF)</a:t>
            </a:r>
            <a:endParaRPr/>
          </a:p>
        </p:txBody>
      </p:sp>
      <p:sp>
        <p:nvSpPr>
          <p:cNvPr id="320" name="Google Shape;320;p39"/>
          <p:cNvSpPr/>
          <p:nvPr/>
        </p:nvSpPr>
        <p:spPr>
          <a:xfrm>
            <a:off x="5489397" y="4071964"/>
            <a:ext cx="178500" cy="1608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0"/>
          <p:cNvSpPr txBox="1">
            <a:spLocks noGrp="1"/>
          </p:cNvSpPr>
          <p:nvPr>
            <p:ph type="title"/>
          </p:nvPr>
        </p:nvSpPr>
        <p:spPr>
          <a:xfrm>
            <a:off x="727793" y="5524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For beginners 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326" name="Google Shape;326;p40"/>
          <p:cNvSpPr txBox="1"/>
          <p:nvPr/>
        </p:nvSpPr>
        <p:spPr>
          <a:xfrm>
            <a:off x="742932" y="1391525"/>
            <a:ext cx="8065800" cy="30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latin typeface="Raleway"/>
                <a:ea typeface="Raleway"/>
                <a:cs typeface="Raleway"/>
                <a:sym typeface="Raleway"/>
              </a:rPr>
              <a:t>Model definition</a:t>
            </a:r>
            <a:endParaRPr sz="2400" b="1" dirty="0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model = </a:t>
            </a:r>
            <a:r>
              <a:rPr lang="en" sz="24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tf.keras.models.Sequential</a:t>
            </a:r>
            <a:r>
              <a:rPr lang="en" sz="24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(...)</a:t>
            </a:r>
            <a:endParaRPr sz="2400"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 dirty="0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latin typeface="Raleway"/>
                <a:ea typeface="Raleway"/>
                <a:cs typeface="Raleway"/>
                <a:sym typeface="Raleway"/>
              </a:rPr>
              <a:t>Model compilation</a:t>
            </a:r>
            <a:endParaRPr sz="2400"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model.compile</a:t>
            </a:r>
            <a:r>
              <a:rPr lang="en" sz="24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(...)</a:t>
            </a:r>
            <a:endParaRPr sz="2400"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 dirty="0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latin typeface="Raleway"/>
                <a:ea typeface="Raleway"/>
                <a:cs typeface="Raleway"/>
                <a:sym typeface="Raleway"/>
              </a:rPr>
              <a:t>Model fitting</a:t>
            </a:r>
            <a:endParaRPr sz="2400" b="1" dirty="0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model.fit</a:t>
            </a:r>
            <a:r>
              <a:rPr lang="en" sz="24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(...)</a:t>
            </a:r>
            <a:endParaRPr sz="2400" b="1" dirty="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1"/>
          <p:cNvSpPr txBox="1">
            <a:spLocks noGrp="1"/>
          </p:cNvSpPr>
          <p:nvPr>
            <p:ph type="title"/>
          </p:nvPr>
        </p:nvSpPr>
        <p:spPr>
          <a:xfrm>
            <a:off x="770200" y="5524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Sequential() model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32" name="Google Shape;332;p41"/>
          <p:cNvSpPr txBox="1"/>
          <p:nvPr/>
        </p:nvSpPr>
        <p:spPr>
          <a:xfrm>
            <a:off x="810975" y="1369050"/>
            <a:ext cx="8444100" cy="25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model = </a:t>
            </a:r>
            <a:r>
              <a:rPr lang="en" sz="24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tf.keras.models.Sequential</a:t>
            </a:r>
            <a:r>
              <a:rPr lang="en" sz="24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([</a:t>
            </a:r>
            <a:endParaRPr sz="2400"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  </a:t>
            </a:r>
            <a:r>
              <a:rPr lang="en" sz="24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tf.keras.layers.Flatten</a:t>
            </a:r>
            <a:r>
              <a:rPr lang="en" sz="24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(),</a:t>
            </a:r>
            <a:endParaRPr sz="2400"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  </a:t>
            </a:r>
            <a:r>
              <a:rPr lang="en" sz="24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tf.keras.layers.Dense</a:t>
            </a:r>
            <a:r>
              <a:rPr lang="en" sz="24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(512, activation='</a:t>
            </a:r>
            <a:r>
              <a:rPr lang="en" sz="24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relu</a:t>
            </a:r>
            <a:r>
              <a:rPr lang="en" sz="24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'),</a:t>
            </a:r>
            <a:endParaRPr sz="2400"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  </a:t>
            </a:r>
            <a:r>
              <a:rPr lang="en" sz="24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tf.keras.layers.Dropout</a:t>
            </a:r>
            <a:r>
              <a:rPr lang="en" sz="24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(0.2),</a:t>
            </a:r>
            <a:endParaRPr sz="2400"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  </a:t>
            </a:r>
            <a:r>
              <a:rPr lang="en" sz="24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tf.keras.layers.Dense</a:t>
            </a:r>
            <a:r>
              <a:rPr lang="en" sz="24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(10, activation='</a:t>
            </a:r>
            <a:r>
              <a:rPr lang="en" sz="24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softmax</a:t>
            </a:r>
            <a:r>
              <a:rPr lang="en" sz="24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')</a:t>
            </a:r>
            <a:endParaRPr sz="2400"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])</a:t>
            </a:r>
            <a:endParaRPr sz="2400"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2400"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</p:txBody>
      </p:sp>
      <p:sp>
        <p:nvSpPr>
          <p:cNvPr id="333" name="Google Shape;333;p41"/>
          <p:cNvSpPr txBox="1"/>
          <p:nvPr/>
        </p:nvSpPr>
        <p:spPr>
          <a:xfrm>
            <a:off x="810975" y="3846875"/>
            <a:ext cx="7274700" cy="8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FF6C00"/>
                </a:solidFill>
                <a:latin typeface="Raleway"/>
                <a:ea typeface="Raleway"/>
                <a:cs typeface="Raleway"/>
                <a:sym typeface="Raleway"/>
              </a:rPr>
              <a:t>A sequence of layers stacked one after the other</a:t>
            </a:r>
            <a:endParaRPr sz="2400" b="1">
              <a:solidFill>
                <a:srgbClr val="FF6C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TensorFlow 2.0</a:t>
            </a:r>
            <a:endParaRPr/>
          </a:p>
        </p:txBody>
      </p:sp>
      <p:pic>
        <p:nvPicPr>
          <p:cNvPr id="182" name="Google Shape;18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6A380DFE-151B-DCEB-0799-C148357DC7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5197" y="17859"/>
            <a:ext cx="1240305" cy="191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TOELT - AI Lab">
            <a:extLst>
              <a:ext uri="{FF2B5EF4-FFF2-40B4-BE49-F238E27FC236}">
                <a16:creationId xmlns:a16="http://schemas.microsoft.com/office/drawing/2014/main" id="{65643997-EB78-5B0D-9B19-73EA3F7B44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769327" cy="248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2"/>
          <p:cNvSpPr txBox="1">
            <a:spLocks noGrp="1"/>
          </p:cNvSpPr>
          <p:nvPr>
            <p:ph type="title"/>
          </p:nvPr>
        </p:nvSpPr>
        <p:spPr>
          <a:xfrm>
            <a:off x="770200" y="42730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Sequential() model - beginners</a:t>
            </a:r>
            <a:endParaRPr sz="3600">
              <a:solidFill>
                <a:srgbClr val="000000"/>
              </a:solidFill>
            </a:endParaRPr>
          </a:p>
        </p:txBody>
      </p:sp>
      <p:sp>
        <p:nvSpPr>
          <p:cNvPr id="339" name="Google Shape;339;p42"/>
          <p:cNvSpPr txBox="1"/>
          <p:nvPr/>
        </p:nvSpPr>
        <p:spPr>
          <a:xfrm>
            <a:off x="770200" y="1398150"/>
            <a:ext cx="7135800" cy="338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model = </a:t>
            </a:r>
            <a:r>
              <a:rPr lang="en" dirty="0" err="1"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tf.keras.models.Sequential</a:t>
            </a:r>
            <a:r>
              <a:rPr lang="en" dirty="0"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([</a:t>
            </a:r>
            <a:endParaRPr dirty="0">
              <a:latin typeface="Arial" panose="020B0604020202020204" pitchFamily="34" charset="0"/>
              <a:ea typeface="Roboto Mono"/>
              <a:cs typeface="Arial" panose="020B0604020202020204" pitchFamily="34" charset="0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  </a:t>
            </a:r>
            <a:r>
              <a:rPr lang="en" dirty="0" err="1"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tf.keras.layers.Flatten</a:t>
            </a:r>
            <a:r>
              <a:rPr lang="en" dirty="0"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(),</a:t>
            </a:r>
            <a:endParaRPr dirty="0">
              <a:latin typeface="Arial" panose="020B0604020202020204" pitchFamily="34" charset="0"/>
              <a:ea typeface="Roboto Mono"/>
              <a:cs typeface="Arial" panose="020B0604020202020204" pitchFamily="34" charset="0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  </a:t>
            </a:r>
            <a:r>
              <a:rPr lang="en" dirty="0" err="1"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tf.keras.layers.Dense</a:t>
            </a:r>
            <a:r>
              <a:rPr lang="en" dirty="0"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(512, activation='</a:t>
            </a:r>
            <a:r>
              <a:rPr lang="en" dirty="0" err="1"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relu</a:t>
            </a:r>
            <a:r>
              <a:rPr lang="en" dirty="0"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'),</a:t>
            </a:r>
            <a:endParaRPr dirty="0">
              <a:latin typeface="Arial" panose="020B0604020202020204" pitchFamily="34" charset="0"/>
              <a:ea typeface="Roboto Mono"/>
              <a:cs typeface="Arial" panose="020B0604020202020204" pitchFamily="34" charset="0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  </a:t>
            </a:r>
            <a:r>
              <a:rPr lang="en" dirty="0" err="1"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tf.keras.layers.Dense</a:t>
            </a:r>
            <a:r>
              <a:rPr lang="en" dirty="0"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(10, activation='</a:t>
            </a:r>
            <a:r>
              <a:rPr lang="en" dirty="0" err="1"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softmax</a:t>
            </a:r>
            <a:r>
              <a:rPr lang="en" dirty="0"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')</a:t>
            </a:r>
            <a:endParaRPr dirty="0">
              <a:latin typeface="Arial" panose="020B0604020202020204" pitchFamily="34" charset="0"/>
              <a:ea typeface="Roboto Mono"/>
              <a:cs typeface="Arial" panose="020B0604020202020204" pitchFamily="34" charset="0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])</a:t>
            </a:r>
            <a:endParaRPr dirty="0">
              <a:latin typeface="Arial" panose="020B0604020202020204" pitchFamily="34" charset="0"/>
              <a:ea typeface="Roboto Mono"/>
              <a:cs typeface="Arial" panose="020B0604020202020204" pitchFamily="34" charset="0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model.compile</a:t>
            </a:r>
            <a:r>
              <a:rPr lang="en" dirty="0"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(optimizer='</a:t>
            </a:r>
            <a:r>
              <a:rPr lang="en" dirty="0" err="1"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adam</a:t>
            </a:r>
            <a:r>
              <a:rPr lang="en" dirty="0"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',</a:t>
            </a:r>
            <a:endParaRPr dirty="0">
              <a:latin typeface="Arial" panose="020B0604020202020204" pitchFamily="34" charset="0"/>
              <a:ea typeface="Roboto Mono"/>
              <a:cs typeface="Arial" panose="020B0604020202020204" pitchFamily="34" charset="0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              loss='</a:t>
            </a:r>
            <a:r>
              <a:rPr lang="en" dirty="0" err="1"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sparse_categorical_crossentropy</a:t>
            </a:r>
            <a:r>
              <a:rPr lang="en" dirty="0"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',</a:t>
            </a:r>
            <a:endParaRPr dirty="0">
              <a:latin typeface="Arial" panose="020B0604020202020204" pitchFamily="34" charset="0"/>
              <a:ea typeface="Roboto Mono"/>
              <a:cs typeface="Arial" panose="020B0604020202020204" pitchFamily="34" charset="0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              metrics=['accuracy'])</a:t>
            </a:r>
            <a:endParaRPr dirty="0">
              <a:latin typeface="Arial" panose="020B0604020202020204" pitchFamily="34" charset="0"/>
              <a:ea typeface="Roboto Mono"/>
              <a:cs typeface="Arial" panose="020B0604020202020204" pitchFamily="34" charset="0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Arial" panose="020B0604020202020204" pitchFamily="34" charset="0"/>
              <a:ea typeface="Roboto Mono"/>
              <a:cs typeface="Arial" panose="020B0604020202020204" pitchFamily="34" charset="0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model.fit</a:t>
            </a:r>
            <a:r>
              <a:rPr lang="en" dirty="0"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(</a:t>
            </a:r>
            <a:r>
              <a:rPr lang="en" dirty="0" err="1"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x_train</a:t>
            </a:r>
            <a:r>
              <a:rPr lang="en" dirty="0"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, </a:t>
            </a:r>
            <a:r>
              <a:rPr lang="en" dirty="0" err="1"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y_train</a:t>
            </a:r>
            <a:r>
              <a:rPr lang="en" dirty="0"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, epochs=5)</a:t>
            </a:r>
            <a:endParaRPr dirty="0">
              <a:latin typeface="Arial" panose="020B0604020202020204" pitchFamily="34" charset="0"/>
              <a:ea typeface="Roboto Mono"/>
              <a:cs typeface="Arial" panose="020B0604020202020204" pitchFamily="34" charset="0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model.evaluate</a:t>
            </a:r>
            <a:r>
              <a:rPr lang="en" dirty="0"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(</a:t>
            </a:r>
            <a:r>
              <a:rPr lang="en" dirty="0" err="1"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x_test</a:t>
            </a:r>
            <a:r>
              <a:rPr lang="en" dirty="0"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, </a:t>
            </a:r>
            <a:r>
              <a:rPr lang="en" dirty="0" err="1"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y_test</a:t>
            </a:r>
            <a:r>
              <a:rPr lang="en" dirty="0">
                <a:latin typeface="Arial" panose="020B0604020202020204" pitchFamily="34" charset="0"/>
                <a:ea typeface="Roboto Mono"/>
                <a:cs typeface="Arial" panose="020B0604020202020204" pitchFamily="34" charset="0"/>
                <a:sym typeface="Roboto Mono"/>
              </a:rPr>
              <a:t>)</a:t>
            </a:r>
            <a:endParaRPr dirty="0">
              <a:latin typeface="Arial" panose="020B0604020202020204" pitchFamily="34" charset="0"/>
              <a:ea typeface="Roboto Mono"/>
              <a:cs typeface="Arial" panose="020B0604020202020204" pitchFamily="34" charset="0"/>
              <a:sym typeface="Roboto Mon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43"/>
          <p:cNvSpPr txBox="1">
            <a:spLocks noGrp="1"/>
          </p:cNvSpPr>
          <p:nvPr>
            <p:ph type="title"/>
          </p:nvPr>
        </p:nvSpPr>
        <p:spPr>
          <a:xfrm>
            <a:off x="727800" y="47090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Sequential() model - experts</a:t>
            </a:r>
            <a:endParaRPr sz="3600">
              <a:solidFill>
                <a:srgbClr val="000000"/>
              </a:solidFill>
            </a:endParaRPr>
          </a:p>
        </p:txBody>
      </p:sp>
      <p:sp>
        <p:nvSpPr>
          <p:cNvPr id="345" name="Google Shape;345;p43"/>
          <p:cNvSpPr txBox="1"/>
          <p:nvPr/>
        </p:nvSpPr>
        <p:spPr>
          <a:xfrm>
            <a:off x="762050" y="1487775"/>
            <a:ext cx="7135800" cy="23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class </a:t>
            </a:r>
            <a:r>
              <a:rPr lang="en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MyModel</a:t>
            </a:r>
            <a: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(</a:t>
            </a:r>
            <a:r>
              <a:rPr lang="en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tf.keras.Model</a:t>
            </a:r>
            <a: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):</a:t>
            </a:r>
            <a:b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</a:br>
            <a: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  def __</a:t>
            </a:r>
            <a:r>
              <a:rPr lang="en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init</a:t>
            </a:r>
            <a: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__(self, </a:t>
            </a:r>
            <a:r>
              <a:rPr lang="en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num_classes</a:t>
            </a:r>
            <a: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=10):</a:t>
            </a:r>
            <a:b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</a:br>
            <a: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    super(</a:t>
            </a:r>
            <a:r>
              <a:rPr lang="en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MyModel</a:t>
            </a:r>
            <a: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, self).__</a:t>
            </a:r>
            <a:r>
              <a:rPr lang="en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init</a:t>
            </a:r>
            <a: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__(name='</a:t>
            </a:r>
            <a:r>
              <a:rPr lang="en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my_model</a:t>
            </a:r>
            <a: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')</a:t>
            </a:r>
            <a:b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</a:br>
            <a: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    self.dense_1 = </a:t>
            </a:r>
            <a:r>
              <a:rPr lang="en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layers.Dense</a:t>
            </a:r>
            <a: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(32, activation='</a:t>
            </a:r>
            <a:r>
              <a:rPr lang="en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relu</a:t>
            </a:r>
            <a: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')</a:t>
            </a:r>
            <a:b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</a:br>
            <a: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    self.dense_2 = </a:t>
            </a:r>
            <a:r>
              <a:rPr lang="en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layers.Dense</a:t>
            </a:r>
            <a: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(</a:t>
            </a:r>
            <a:r>
              <a:rPr lang="en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num_classes,activation</a:t>
            </a:r>
            <a: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='sigmoid')</a:t>
            </a:r>
            <a:b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</a:br>
            <a:b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</a:br>
            <a: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  def call(self, inputs):</a:t>
            </a:r>
            <a:b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</a:br>
            <a: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    x = self.dense_1(inputs)</a:t>
            </a:r>
            <a:b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</a:br>
            <a: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    return self.dense_2(x)</a:t>
            </a:r>
            <a:endParaRPr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2700"/>
              </a:spcBef>
              <a:spcAft>
                <a:spcPts val="0"/>
              </a:spcAft>
              <a:buNone/>
            </a:pPr>
            <a:endParaRPr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4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Sequential()</a:t>
            </a:r>
            <a:r>
              <a:rPr lang="en" dirty="0"/>
              <a:t> model</a:t>
            </a:r>
            <a:endParaRPr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5"/>
          <p:cNvSpPr txBox="1">
            <a:spLocks noGrp="1"/>
          </p:cNvSpPr>
          <p:nvPr>
            <p:ph type="title"/>
          </p:nvPr>
        </p:nvSpPr>
        <p:spPr>
          <a:xfrm>
            <a:off x="770225" y="5931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Sequential() model</a:t>
            </a:r>
            <a:endParaRPr/>
          </a:p>
        </p:txBody>
      </p:sp>
      <p:sp>
        <p:nvSpPr>
          <p:cNvPr id="356" name="Google Shape;356;p45"/>
          <p:cNvSpPr txBox="1"/>
          <p:nvPr/>
        </p:nvSpPr>
        <p:spPr>
          <a:xfrm>
            <a:off x="805925" y="1322675"/>
            <a:ext cx="7997400" cy="8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 dirty="0">
                <a:latin typeface="Arial" panose="020B0604020202020204" pitchFamily="34" charset="0"/>
                <a:ea typeface="Raleway Light"/>
                <a:cs typeface="Arial" panose="020B0604020202020204" pitchFamily="34" charset="0"/>
                <a:sym typeface="Raleway Light"/>
              </a:rPr>
              <a:t>The </a:t>
            </a:r>
            <a:r>
              <a:rPr lang="en" sz="1800" dirty="0">
                <a:latin typeface="Raleway"/>
                <a:ea typeface="Raleway"/>
                <a:cs typeface="Raleway"/>
                <a:sym typeface="Raleway"/>
              </a:rPr>
              <a:t>Sequential</a:t>
            </a:r>
            <a:r>
              <a:rPr lang="en" sz="1800" dirty="0">
                <a:latin typeface="Arial" panose="020B0604020202020204" pitchFamily="34" charset="0"/>
                <a:ea typeface="Raleway Light"/>
                <a:cs typeface="Arial" panose="020B0604020202020204" pitchFamily="34" charset="0"/>
                <a:sym typeface="Raleway Light"/>
              </a:rPr>
              <a:t> model is a linear stack of layers.</a:t>
            </a:r>
            <a:endParaRPr sz="1800" dirty="0">
              <a:latin typeface="Arial" panose="020B0604020202020204" pitchFamily="34" charset="0"/>
              <a:ea typeface="Raleway Light"/>
              <a:cs typeface="Arial" panose="020B0604020202020204" pitchFamily="34" charset="0"/>
              <a:sym typeface="Raleway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 dirty="0">
                <a:latin typeface="Arial" panose="020B0604020202020204" pitchFamily="34" charset="0"/>
                <a:ea typeface="Raleway Light"/>
                <a:cs typeface="Arial" panose="020B0604020202020204" pitchFamily="34" charset="0"/>
                <a:sym typeface="Raleway Light"/>
              </a:rPr>
              <a:t>You can create a </a:t>
            </a:r>
            <a:r>
              <a:rPr lang="en" sz="1800" dirty="0">
                <a:latin typeface="Raleway"/>
                <a:ea typeface="Raleway"/>
                <a:cs typeface="Raleway"/>
                <a:sym typeface="Raleway"/>
              </a:rPr>
              <a:t>Sequential</a:t>
            </a:r>
            <a:r>
              <a:rPr lang="en" sz="1800" dirty="0">
                <a:latin typeface="Arial" panose="020B0604020202020204" pitchFamily="34" charset="0"/>
                <a:ea typeface="Raleway Light"/>
                <a:cs typeface="Arial" panose="020B0604020202020204" pitchFamily="34" charset="0"/>
                <a:sym typeface="Raleway Light"/>
              </a:rPr>
              <a:t> model by passing a list of layer instances to the constructor:</a:t>
            </a:r>
            <a:endParaRPr sz="1800" dirty="0">
              <a:latin typeface="Arial" panose="020B0604020202020204" pitchFamily="34" charset="0"/>
              <a:ea typeface="Raleway Light"/>
              <a:cs typeface="Arial" panose="020B0604020202020204" pitchFamily="34" charset="0"/>
              <a:sym typeface="Raleway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Arial" panose="020B0604020202020204" pitchFamily="34" charset="0"/>
              <a:ea typeface="Raleway Light"/>
              <a:cs typeface="Arial" panose="020B0604020202020204" pitchFamily="34" charset="0"/>
              <a:sym typeface="Raleway Light"/>
            </a:endParaRPr>
          </a:p>
        </p:txBody>
      </p:sp>
      <p:sp>
        <p:nvSpPr>
          <p:cNvPr id="357" name="Google Shape;357;p45"/>
          <p:cNvSpPr txBox="1"/>
          <p:nvPr/>
        </p:nvSpPr>
        <p:spPr>
          <a:xfrm>
            <a:off x="855250" y="2295000"/>
            <a:ext cx="7795500" cy="26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333333"/>
                </a:solidFill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from</a:t>
            </a:r>
            <a:r>
              <a:rPr lang="en" sz="1800" dirty="0">
                <a:solidFill>
                  <a:schemeClr val="dk2"/>
                </a:solidFill>
                <a:highlight>
                  <a:srgbClr val="FFFFFF"/>
                </a:highlight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 </a:t>
            </a:r>
            <a:r>
              <a:rPr lang="en" sz="1800" dirty="0" err="1">
                <a:solidFill>
                  <a:schemeClr val="dk2"/>
                </a:solidFill>
                <a:highlight>
                  <a:srgbClr val="FFFFFF"/>
                </a:highlight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keras.models</a:t>
            </a:r>
            <a:r>
              <a:rPr lang="en" sz="1800" dirty="0">
                <a:solidFill>
                  <a:schemeClr val="dk2"/>
                </a:solidFill>
                <a:highlight>
                  <a:srgbClr val="FFFFFF"/>
                </a:highlight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 </a:t>
            </a:r>
            <a:r>
              <a:rPr lang="en" sz="1800" dirty="0">
                <a:solidFill>
                  <a:srgbClr val="333333"/>
                </a:solidFill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import</a:t>
            </a:r>
            <a:r>
              <a:rPr lang="en" sz="1800" dirty="0">
                <a:solidFill>
                  <a:schemeClr val="dk2"/>
                </a:solidFill>
                <a:highlight>
                  <a:srgbClr val="FFFFFF"/>
                </a:highlight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 Sequential</a:t>
            </a:r>
            <a:endParaRPr sz="1800" dirty="0">
              <a:solidFill>
                <a:schemeClr val="dk2"/>
              </a:solidFill>
              <a:highlight>
                <a:srgbClr val="FFFFFF"/>
              </a:highlight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333333"/>
                </a:solidFill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from</a:t>
            </a:r>
            <a:r>
              <a:rPr lang="en" sz="1800" dirty="0">
                <a:solidFill>
                  <a:schemeClr val="dk2"/>
                </a:solidFill>
                <a:highlight>
                  <a:srgbClr val="FFFFFF"/>
                </a:highlight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 </a:t>
            </a:r>
            <a:r>
              <a:rPr lang="en" sz="1800" dirty="0" err="1">
                <a:solidFill>
                  <a:schemeClr val="dk2"/>
                </a:solidFill>
                <a:highlight>
                  <a:srgbClr val="FFFFFF"/>
                </a:highlight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keras.layers</a:t>
            </a:r>
            <a:r>
              <a:rPr lang="en" sz="1800" dirty="0">
                <a:solidFill>
                  <a:schemeClr val="dk2"/>
                </a:solidFill>
                <a:highlight>
                  <a:srgbClr val="FFFFFF"/>
                </a:highlight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 </a:t>
            </a:r>
            <a:r>
              <a:rPr lang="en" sz="1800" dirty="0">
                <a:solidFill>
                  <a:srgbClr val="333333"/>
                </a:solidFill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import</a:t>
            </a:r>
            <a:r>
              <a:rPr lang="en" sz="1800" dirty="0">
                <a:solidFill>
                  <a:schemeClr val="dk2"/>
                </a:solidFill>
                <a:highlight>
                  <a:srgbClr val="FFFFFF"/>
                </a:highlight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 Dense, Activation</a:t>
            </a:r>
            <a:endParaRPr sz="1800" dirty="0">
              <a:solidFill>
                <a:schemeClr val="dk2"/>
              </a:solidFill>
              <a:highlight>
                <a:srgbClr val="FFFFFF"/>
              </a:highlight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2"/>
              </a:solidFill>
              <a:highlight>
                <a:srgbClr val="FFFFFF"/>
              </a:highlight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2"/>
                </a:solidFill>
                <a:highlight>
                  <a:srgbClr val="FFFFFF"/>
                </a:highlight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model = Sequential([</a:t>
            </a:r>
            <a:endParaRPr sz="1800" dirty="0">
              <a:solidFill>
                <a:schemeClr val="dk2"/>
              </a:solidFill>
              <a:highlight>
                <a:srgbClr val="FFFFFF"/>
              </a:highlight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2"/>
                </a:solidFill>
                <a:highlight>
                  <a:srgbClr val="FFFFFF"/>
                </a:highlight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    Dense(</a:t>
            </a:r>
            <a:r>
              <a:rPr lang="en" sz="1800" dirty="0">
                <a:solidFill>
                  <a:srgbClr val="008080"/>
                </a:solidFill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32</a:t>
            </a:r>
            <a:r>
              <a:rPr lang="en" sz="1800" dirty="0">
                <a:solidFill>
                  <a:schemeClr val="dk2"/>
                </a:solidFill>
                <a:highlight>
                  <a:srgbClr val="FFFFFF"/>
                </a:highlight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, </a:t>
            </a:r>
            <a:r>
              <a:rPr lang="en" sz="1800" dirty="0" err="1">
                <a:solidFill>
                  <a:schemeClr val="dk2"/>
                </a:solidFill>
                <a:highlight>
                  <a:srgbClr val="FFFFFF"/>
                </a:highlight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input_shape</a:t>
            </a:r>
            <a:r>
              <a:rPr lang="en" sz="1800" dirty="0">
                <a:solidFill>
                  <a:schemeClr val="dk2"/>
                </a:solidFill>
                <a:highlight>
                  <a:srgbClr val="FFFFFF"/>
                </a:highlight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=(</a:t>
            </a:r>
            <a:r>
              <a:rPr lang="en" sz="1800" dirty="0">
                <a:solidFill>
                  <a:srgbClr val="008080"/>
                </a:solidFill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784</a:t>
            </a:r>
            <a:r>
              <a:rPr lang="en" sz="1800" dirty="0">
                <a:solidFill>
                  <a:schemeClr val="dk2"/>
                </a:solidFill>
                <a:highlight>
                  <a:srgbClr val="FFFFFF"/>
                </a:highlight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,)),</a:t>
            </a:r>
            <a:endParaRPr sz="1800" dirty="0">
              <a:solidFill>
                <a:schemeClr val="dk2"/>
              </a:solidFill>
              <a:highlight>
                <a:srgbClr val="FFFFFF"/>
              </a:highlight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2"/>
                </a:solidFill>
                <a:highlight>
                  <a:srgbClr val="FFFFFF"/>
                </a:highlight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    Activation(</a:t>
            </a:r>
            <a:r>
              <a:rPr lang="en" sz="1800" dirty="0">
                <a:solidFill>
                  <a:srgbClr val="DD1144"/>
                </a:solidFill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'</a:t>
            </a:r>
            <a:r>
              <a:rPr lang="en" sz="1800" dirty="0" err="1">
                <a:solidFill>
                  <a:srgbClr val="DD1144"/>
                </a:solidFill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relu</a:t>
            </a:r>
            <a:r>
              <a:rPr lang="en" sz="1800" dirty="0">
                <a:solidFill>
                  <a:srgbClr val="DD1144"/>
                </a:solidFill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'</a:t>
            </a:r>
            <a:r>
              <a:rPr lang="en" sz="1800" dirty="0">
                <a:solidFill>
                  <a:schemeClr val="dk2"/>
                </a:solidFill>
                <a:highlight>
                  <a:srgbClr val="FFFFFF"/>
                </a:highlight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),</a:t>
            </a:r>
            <a:endParaRPr sz="1800" dirty="0">
              <a:solidFill>
                <a:schemeClr val="dk2"/>
              </a:solidFill>
              <a:highlight>
                <a:srgbClr val="FFFFFF"/>
              </a:highlight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2"/>
                </a:solidFill>
                <a:highlight>
                  <a:srgbClr val="FFFFFF"/>
                </a:highlight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    Dense(</a:t>
            </a:r>
            <a:r>
              <a:rPr lang="en" sz="1800" dirty="0">
                <a:solidFill>
                  <a:srgbClr val="008080"/>
                </a:solidFill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10</a:t>
            </a:r>
            <a:r>
              <a:rPr lang="en" sz="1800" dirty="0">
                <a:solidFill>
                  <a:schemeClr val="dk2"/>
                </a:solidFill>
                <a:highlight>
                  <a:srgbClr val="FFFFFF"/>
                </a:highlight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),</a:t>
            </a:r>
            <a:endParaRPr sz="1800" dirty="0">
              <a:solidFill>
                <a:schemeClr val="dk2"/>
              </a:solidFill>
              <a:highlight>
                <a:srgbClr val="FFFFFF"/>
              </a:highlight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2"/>
                </a:solidFill>
                <a:highlight>
                  <a:srgbClr val="FFFFFF"/>
                </a:highlight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    Activation(</a:t>
            </a:r>
            <a:r>
              <a:rPr lang="en" sz="1800" dirty="0">
                <a:solidFill>
                  <a:srgbClr val="DD1144"/>
                </a:solidFill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'</a:t>
            </a:r>
            <a:r>
              <a:rPr lang="en" sz="1800" dirty="0" err="1">
                <a:solidFill>
                  <a:srgbClr val="DD1144"/>
                </a:solidFill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softmax</a:t>
            </a:r>
            <a:r>
              <a:rPr lang="en" sz="1800" dirty="0">
                <a:solidFill>
                  <a:srgbClr val="DD1144"/>
                </a:solidFill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'</a:t>
            </a:r>
            <a:r>
              <a:rPr lang="en" sz="1800" dirty="0">
                <a:solidFill>
                  <a:schemeClr val="dk2"/>
                </a:solidFill>
                <a:highlight>
                  <a:srgbClr val="FFFFFF"/>
                </a:highlight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),</a:t>
            </a:r>
            <a:endParaRPr sz="1800" dirty="0">
              <a:solidFill>
                <a:schemeClr val="dk2"/>
              </a:solidFill>
              <a:highlight>
                <a:srgbClr val="FFFFFF"/>
              </a:highlight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2"/>
                </a:solidFill>
                <a:highlight>
                  <a:srgbClr val="FFFFFF"/>
                </a:highlight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])</a:t>
            </a:r>
            <a:endParaRPr sz="1800"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46"/>
          <p:cNvSpPr txBox="1">
            <a:spLocks noGrp="1"/>
          </p:cNvSpPr>
          <p:nvPr>
            <p:ph type="title"/>
          </p:nvPr>
        </p:nvSpPr>
        <p:spPr>
          <a:xfrm>
            <a:off x="827275" y="5279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Sequential() model</a:t>
            </a:r>
            <a:endParaRPr/>
          </a:p>
        </p:txBody>
      </p:sp>
      <p:sp>
        <p:nvSpPr>
          <p:cNvPr id="363" name="Google Shape;363;p46"/>
          <p:cNvSpPr txBox="1"/>
          <p:nvPr/>
        </p:nvSpPr>
        <p:spPr>
          <a:xfrm>
            <a:off x="810975" y="1541850"/>
            <a:ext cx="6639300" cy="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Arial" panose="020B0604020202020204" pitchFamily="34" charset="0"/>
                <a:ea typeface="Raleway Light"/>
                <a:cs typeface="Arial" panose="020B0604020202020204" pitchFamily="34" charset="0"/>
                <a:sym typeface="Raleway Light"/>
              </a:rPr>
              <a:t>You can also simply add layers via the </a:t>
            </a:r>
            <a:r>
              <a:rPr lang="en" sz="1800" dirty="0">
                <a:latin typeface="Raleway"/>
                <a:ea typeface="Raleway"/>
                <a:cs typeface="Raleway"/>
                <a:sym typeface="Raleway"/>
              </a:rPr>
              <a:t>.add()</a:t>
            </a:r>
            <a:r>
              <a:rPr lang="en" sz="1800" dirty="0">
                <a:latin typeface="Arial" panose="020B0604020202020204" pitchFamily="34" charset="0"/>
                <a:ea typeface="Raleway Light"/>
                <a:cs typeface="Arial" panose="020B0604020202020204" pitchFamily="34" charset="0"/>
                <a:sym typeface="Raleway Light"/>
              </a:rPr>
              <a:t> method</a:t>
            </a:r>
            <a:endParaRPr sz="1800" dirty="0">
              <a:latin typeface="Arial" panose="020B0604020202020204" pitchFamily="34" charset="0"/>
              <a:ea typeface="Raleway Light"/>
              <a:cs typeface="Arial" panose="020B0604020202020204" pitchFamily="34" charset="0"/>
              <a:sym typeface="Raleway Light"/>
            </a:endParaRPr>
          </a:p>
        </p:txBody>
      </p:sp>
      <p:sp>
        <p:nvSpPr>
          <p:cNvPr id="364" name="Google Shape;364;p46"/>
          <p:cNvSpPr txBox="1"/>
          <p:nvPr/>
        </p:nvSpPr>
        <p:spPr>
          <a:xfrm>
            <a:off x="770225" y="2190750"/>
            <a:ext cx="5964900" cy="14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2"/>
                </a:solidFill>
                <a:highlight>
                  <a:srgbClr val="FFFFFF"/>
                </a:highlight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model = Sequential()</a:t>
            </a:r>
            <a:endParaRPr sz="1800" dirty="0">
              <a:solidFill>
                <a:schemeClr val="dk2"/>
              </a:solidFill>
              <a:highlight>
                <a:srgbClr val="FFFFFF"/>
              </a:highlight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err="1">
                <a:solidFill>
                  <a:schemeClr val="dk2"/>
                </a:solidFill>
                <a:highlight>
                  <a:srgbClr val="FFFFFF"/>
                </a:highlight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model.add</a:t>
            </a:r>
            <a:r>
              <a:rPr lang="en" sz="1800" dirty="0">
                <a:solidFill>
                  <a:schemeClr val="dk2"/>
                </a:solidFill>
                <a:highlight>
                  <a:srgbClr val="FFFFFF"/>
                </a:highlight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(Dense(</a:t>
            </a:r>
            <a:r>
              <a:rPr lang="en" sz="1800" dirty="0">
                <a:solidFill>
                  <a:srgbClr val="008080"/>
                </a:solidFill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32</a:t>
            </a:r>
            <a:r>
              <a:rPr lang="en" sz="1800" dirty="0">
                <a:solidFill>
                  <a:schemeClr val="dk2"/>
                </a:solidFill>
                <a:highlight>
                  <a:srgbClr val="FFFFFF"/>
                </a:highlight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, </a:t>
            </a:r>
            <a:r>
              <a:rPr lang="en" sz="1800" dirty="0" err="1">
                <a:solidFill>
                  <a:schemeClr val="dk2"/>
                </a:solidFill>
                <a:highlight>
                  <a:srgbClr val="FFFFFF"/>
                </a:highlight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input_dim</a:t>
            </a:r>
            <a:r>
              <a:rPr lang="en" sz="1800" dirty="0">
                <a:solidFill>
                  <a:schemeClr val="dk2"/>
                </a:solidFill>
                <a:highlight>
                  <a:srgbClr val="FFFFFF"/>
                </a:highlight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=</a:t>
            </a:r>
            <a:r>
              <a:rPr lang="en" sz="1800" dirty="0">
                <a:solidFill>
                  <a:srgbClr val="008080"/>
                </a:solidFill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784</a:t>
            </a:r>
            <a:r>
              <a:rPr lang="en" sz="1800" dirty="0">
                <a:solidFill>
                  <a:schemeClr val="dk2"/>
                </a:solidFill>
                <a:highlight>
                  <a:srgbClr val="FFFFFF"/>
                </a:highlight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))</a:t>
            </a:r>
            <a:endParaRPr sz="1800" dirty="0">
              <a:solidFill>
                <a:schemeClr val="dk2"/>
              </a:solidFill>
              <a:highlight>
                <a:srgbClr val="FFFFFF"/>
              </a:highlight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err="1">
                <a:solidFill>
                  <a:schemeClr val="dk2"/>
                </a:solidFill>
                <a:highlight>
                  <a:srgbClr val="FFFFFF"/>
                </a:highlight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model.add</a:t>
            </a:r>
            <a:r>
              <a:rPr lang="en" sz="1800" dirty="0">
                <a:solidFill>
                  <a:schemeClr val="dk2"/>
                </a:solidFill>
                <a:highlight>
                  <a:srgbClr val="FFFFFF"/>
                </a:highlight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(Activation(</a:t>
            </a:r>
            <a:r>
              <a:rPr lang="en" sz="1800" dirty="0">
                <a:solidFill>
                  <a:srgbClr val="DD1144"/>
                </a:solidFill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'</a:t>
            </a:r>
            <a:r>
              <a:rPr lang="en" sz="1800" dirty="0" err="1">
                <a:solidFill>
                  <a:srgbClr val="DD1144"/>
                </a:solidFill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relu</a:t>
            </a:r>
            <a:r>
              <a:rPr lang="en" sz="1800" dirty="0">
                <a:solidFill>
                  <a:srgbClr val="DD1144"/>
                </a:solidFill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'</a:t>
            </a:r>
            <a:r>
              <a:rPr lang="en" sz="1800" dirty="0">
                <a:solidFill>
                  <a:schemeClr val="dk2"/>
                </a:solidFill>
                <a:highlight>
                  <a:srgbClr val="FFFFFF"/>
                </a:highlight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))</a:t>
            </a:r>
            <a:endParaRPr sz="1800"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47"/>
          <p:cNvSpPr txBox="1">
            <a:spLocks noGrp="1"/>
          </p:cNvSpPr>
          <p:nvPr>
            <p:ph type="title"/>
          </p:nvPr>
        </p:nvSpPr>
        <p:spPr>
          <a:xfrm>
            <a:off x="778350" y="5524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Compilation</a:t>
            </a:r>
            <a:endParaRPr/>
          </a:p>
        </p:txBody>
      </p:sp>
      <p:sp>
        <p:nvSpPr>
          <p:cNvPr id="370" name="Google Shape;370;p47"/>
          <p:cNvSpPr txBox="1"/>
          <p:nvPr/>
        </p:nvSpPr>
        <p:spPr>
          <a:xfrm>
            <a:off x="778350" y="1412750"/>
            <a:ext cx="7688400" cy="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Arial" panose="020B0604020202020204" pitchFamily="34" charset="0"/>
                <a:ea typeface="Raleway Light"/>
                <a:cs typeface="Arial" panose="020B0604020202020204" pitchFamily="34" charset="0"/>
                <a:sym typeface="Raleway Light"/>
              </a:rPr>
              <a:t>Before training a model, you need to configure the learning process</a:t>
            </a:r>
            <a:endParaRPr sz="1800" dirty="0">
              <a:latin typeface="Arial" panose="020B0604020202020204" pitchFamily="34" charset="0"/>
              <a:ea typeface="Raleway Light"/>
              <a:cs typeface="Arial" panose="020B0604020202020204" pitchFamily="34" charset="0"/>
              <a:sym typeface="Raleway Light"/>
            </a:endParaRPr>
          </a:p>
        </p:txBody>
      </p:sp>
      <p:sp>
        <p:nvSpPr>
          <p:cNvPr id="371" name="Google Shape;371;p47"/>
          <p:cNvSpPr txBox="1"/>
          <p:nvPr/>
        </p:nvSpPr>
        <p:spPr>
          <a:xfrm>
            <a:off x="778350" y="2127125"/>
            <a:ext cx="7018800" cy="14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err="1">
                <a:solidFill>
                  <a:schemeClr val="dk2"/>
                </a:solidFill>
                <a:highlight>
                  <a:srgbClr val="FFFFFF"/>
                </a:highlight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model.compile</a:t>
            </a:r>
            <a:r>
              <a:rPr lang="en" sz="1800" dirty="0">
                <a:solidFill>
                  <a:schemeClr val="dk2"/>
                </a:solidFill>
                <a:highlight>
                  <a:srgbClr val="FFFFFF"/>
                </a:highlight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(optimizer=</a:t>
            </a:r>
            <a:r>
              <a:rPr lang="en" sz="1800" dirty="0">
                <a:solidFill>
                  <a:srgbClr val="DD1144"/>
                </a:solidFill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'</a:t>
            </a:r>
            <a:r>
              <a:rPr lang="en" sz="1800" dirty="0" err="1">
                <a:solidFill>
                  <a:srgbClr val="DD1144"/>
                </a:solidFill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rmsprop</a:t>
            </a:r>
            <a:r>
              <a:rPr lang="en" sz="1800" dirty="0">
                <a:solidFill>
                  <a:srgbClr val="DD1144"/>
                </a:solidFill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'</a:t>
            </a:r>
            <a:r>
              <a:rPr lang="en" sz="1800" dirty="0">
                <a:solidFill>
                  <a:schemeClr val="dk2"/>
                </a:solidFill>
                <a:highlight>
                  <a:srgbClr val="FFFFFF"/>
                </a:highlight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,</a:t>
            </a:r>
            <a:endParaRPr sz="1800" dirty="0">
              <a:solidFill>
                <a:schemeClr val="dk2"/>
              </a:solidFill>
              <a:highlight>
                <a:srgbClr val="FFFFFF"/>
              </a:highlight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2"/>
                </a:solidFill>
                <a:highlight>
                  <a:srgbClr val="FFFFFF"/>
                </a:highlight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              loss=</a:t>
            </a:r>
            <a:r>
              <a:rPr lang="en" sz="1800" dirty="0">
                <a:solidFill>
                  <a:srgbClr val="DD1144"/>
                </a:solidFill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'</a:t>
            </a:r>
            <a:r>
              <a:rPr lang="en" sz="1800" dirty="0" err="1">
                <a:solidFill>
                  <a:srgbClr val="DD1144"/>
                </a:solidFill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categorical_crossentropy</a:t>
            </a:r>
            <a:r>
              <a:rPr lang="en" sz="1800" dirty="0">
                <a:solidFill>
                  <a:srgbClr val="DD1144"/>
                </a:solidFill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'</a:t>
            </a:r>
            <a:r>
              <a:rPr lang="en" sz="1800" dirty="0">
                <a:solidFill>
                  <a:schemeClr val="dk2"/>
                </a:solidFill>
                <a:highlight>
                  <a:srgbClr val="FFFFFF"/>
                </a:highlight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,</a:t>
            </a:r>
            <a:endParaRPr sz="1800" dirty="0">
              <a:solidFill>
                <a:schemeClr val="dk2"/>
              </a:solidFill>
              <a:highlight>
                <a:srgbClr val="FFFFFF"/>
              </a:highlight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2"/>
                </a:solidFill>
                <a:highlight>
                  <a:srgbClr val="FFFFFF"/>
                </a:highlight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              metrics=[</a:t>
            </a:r>
            <a:r>
              <a:rPr lang="en" sz="1800" dirty="0">
                <a:solidFill>
                  <a:srgbClr val="DD1144"/>
                </a:solidFill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'accuracy'</a:t>
            </a:r>
            <a:r>
              <a:rPr lang="en" sz="1800" dirty="0">
                <a:solidFill>
                  <a:schemeClr val="dk2"/>
                </a:solidFill>
                <a:highlight>
                  <a:srgbClr val="FFFFFF"/>
                </a:highlight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])</a:t>
            </a:r>
            <a:endParaRPr sz="1800" dirty="0">
              <a:solidFill>
                <a:schemeClr val="dk2"/>
              </a:solidFill>
              <a:highlight>
                <a:srgbClr val="FFFFFF"/>
              </a:highlight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48"/>
          <p:cNvSpPr txBox="1">
            <a:spLocks noGrp="1"/>
          </p:cNvSpPr>
          <p:nvPr>
            <p:ph type="title"/>
          </p:nvPr>
        </p:nvSpPr>
        <p:spPr>
          <a:xfrm>
            <a:off x="778350" y="5850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</a:t>
            </a:r>
            <a:endParaRPr/>
          </a:p>
        </p:txBody>
      </p:sp>
      <p:sp>
        <p:nvSpPr>
          <p:cNvPr id="377" name="Google Shape;377;p48"/>
          <p:cNvSpPr txBox="1"/>
          <p:nvPr/>
        </p:nvSpPr>
        <p:spPr>
          <a:xfrm>
            <a:off x="778350" y="1453550"/>
            <a:ext cx="7688400" cy="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err="1">
                <a:latin typeface="Arial" panose="020B0604020202020204" pitchFamily="34" charset="0"/>
                <a:ea typeface="Raleway Light"/>
                <a:cs typeface="Arial" panose="020B0604020202020204" pitchFamily="34" charset="0"/>
                <a:sym typeface="Raleway Light"/>
              </a:rPr>
              <a:t>Keras</a:t>
            </a:r>
            <a:r>
              <a:rPr lang="en" sz="1800" dirty="0">
                <a:latin typeface="Arial" panose="020B0604020202020204" pitchFamily="34" charset="0"/>
                <a:ea typeface="Raleway Light"/>
                <a:cs typeface="Arial" panose="020B0604020202020204" pitchFamily="34" charset="0"/>
                <a:sym typeface="Raleway Light"/>
              </a:rPr>
              <a:t> models are trained on </a:t>
            </a:r>
            <a:r>
              <a:rPr lang="en" sz="1800" dirty="0" err="1">
                <a:latin typeface="Arial" panose="020B0604020202020204" pitchFamily="34" charset="0"/>
                <a:ea typeface="Raleway Light"/>
                <a:cs typeface="Arial" panose="020B0604020202020204" pitchFamily="34" charset="0"/>
                <a:sym typeface="Raleway Light"/>
              </a:rPr>
              <a:t>Numpy</a:t>
            </a:r>
            <a:r>
              <a:rPr lang="en" sz="1800" dirty="0">
                <a:latin typeface="Arial" panose="020B0604020202020204" pitchFamily="34" charset="0"/>
                <a:ea typeface="Raleway Light"/>
                <a:cs typeface="Arial" panose="020B0604020202020204" pitchFamily="34" charset="0"/>
                <a:sym typeface="Raleway Light"/>
              </a:rPr>
              <a:t> arrays of input data and labels.</a:t>
            </a:r>
            <a:endParaRPr sz="1800" dirty="0">
              <a:latin typeface="Arial" panose="020B0604020202020204" pitchFamily="34" charset="0"/>
              <a:ea typeface="Raleway Light"/>
              <a:cs typeface="Arial" panose="020B0604020202020204" pitchFamily="34" charset="0"/>
              <a:sym typeface="Raleway Light"/>
            </a:endParaRPr>
          </a:p>
        </p:txBody>
      </p:sp>
      <p:sp>
        <p:nvSpPr>
          <p:cNvPr id="378" name="Google Shape;378;p48"/>
          <p:cNvSpPr txBox="1"/>
          <p:nvPr/>
        </p:nvSpPr>
        <p:spPr>
          <a:xfrm>
            <a:off x="778350" y="2053550"/>
            <a:ext cx="7018800" cy="14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model.fit</a:t>
            </a:r>
            <a:r>
              <a:rPr lang="en" sz="24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(</a:t>
            </a:r>
            <a:r>
              <a:rPr lang="en" sz="24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x_train</a:t>
            </a:r>
            <a:r>
              <a:rPr lang="en" sz="24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, </a:t>
            </a:r>
            <a:r>
              <a:rPr lang="en" sz="24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y_train</a:t>
            </a:r>
            <a:r>
              <a:rPr lang="en" sz="24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, epochs=5)</a:t>
            </a:r>
            <a:endParaRPr sz="2400"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49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Layers in Keras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50"/>
          <p:cNvSpPr txBox="1">
            <a:spLocks noGrp="1"/>
          </p:cNvSpPr>
          <p:nvPr>
            <p:ph type="title"/>
          </p:nvPr>
        </p:nvSpPr>
        <p:spPr>
          <a:xfrm>
            <a:off x="727800" y="5850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keras.layers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89" name="Google Shape;389;p50"/>
          <p:cNvSpPr txBox="1"/>
          <p:nvPr/>
        </p:nvSpPr>
        <p:spPr>
          <a:xfrm>
            <a:off x="701950" y="1959825"/>
            <a:ext cx="7976700" cy="108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from </a:t>
            </a:r>
            <a:r>
              <a:rPr lang="en" sz="24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keras.layers</a:t>
            </a:r>
            <a:r>
              <a:rPr lang="en" sz="24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 import Dense, Conv2D, MaxPooling2D, Dropout, Flatten</a:t>
            </a:r>
            <a:endParaRPr sz="2400"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</p:txBody>
      </p:sp>
      <p:sp>
        <p:nvSpPr>
          <p:cNvPr id="390" name="Google Shape;390;p50"/>
          <p:cNvSpPr txBox="1"/>
          <p:nvPr/>
        </p:nvSpPr>
        <p:spPr>
          <a:xfrm>
            <a:off x="701950" y="2987450"/>
            <a:ext cx="8399700" cy="19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keras.layers.Dense</a:t>
            </a:r>
            <a:endParaRPr sz="2400"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keras.layers.Conv2D</a:t>
            </a:r>
            <a:endParaRPr sz="2400"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keras.layers.MaxPooling2D</a:t>
            </a:r>
            <a:endParaRPr sz="2400"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keras.layers.Dropout</a:t>
            </a:r>
            <a:endParaRPr sz="2400"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keras.layers.Flatten</a:t>
            </a:r>
            <a:endParaRPr dirty="0"/>
          </a:p>
        </p:txBody>
      </p:sp>
      <p:sp>
        <p:nvSpPr>
          <p:cNvPr id="391" name="Google Shape;391;p50"/>
          <p:cNvSpPr txBox="1">
            <a:spLocks noGrp="1"/>
          </p:cNvSpPr>
          <p:nvPr>
            <p:ph type="title"/>
          </p:nvPr>
        </p:nvSpPr>
        <p:spPr>
          <a:xfrm>
            <a:off x="701950" y="1456238"/>
            <a:ext cx="8503800" cy="7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Most used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51"/>
          <p:cNvSpPr txBox="1">
            <a:spLocks noGrp="1"/>
          </p:cNvSpPr>
          <p:nvPr>
            <p:ph type="title"/>
          </p:nvPr>
        </p:nvSpPr>
        <p:spPr>
          <a:xfrm>
            <a:off x="692357" y="4815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Example of custom layer</a:t>
            </a:r>
            <a:endParaRPr sz="3600">
              <a:solidFill>
                <a:srgbClr val="000000"/>
              </a:solidFill>
            </a:endParaRPr>
          </a:p>
        </p:txBody>
      </p:sp>
      <p:sp>
        <p:nvSpPr>
          <p:cNvPr id="397" name="Google Shape;397;p51"/>
          <p:cNvSpPr txBox="1"/>
          <p:nvPr/>
        </p:nvSpPr>
        <p:spPr>
          <a:xfrm>
            <a:off x="692350" y="1300325"/>
            <a:ext cx="7135800" cy="338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1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class Linear(</a:t>
            </a:r>
            <a:r>
              <a:rPr lang="en" sz="11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layers.Layer</a:t>
            </a:r>
            <a:r>
              <a:rPr lang="en" sz="11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):</a:t>
            </a:r>
            <a:br>
              <a:rPr lang="en" sz="11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</a:br>
            <a:r>
              <a:rPr lang="en" sz="11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  def __</a:t>
            </a:r>
            <a:r>
              <a:rPr lang="en" sz="11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init</a:t>
            </a:r>
            <a:r>
              <a:rPr lang="en" sz="11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__(self, units=32, </a:t>
            </a:r>
            <a:r>
              <a:rPr lang="en" sz="11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input_dim</a:t>
            </a:r>
            <a:r>
              <a:rPr lang="en" sz="11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=32):</a:t>
            </a:r>
            <a:br>
              <a:rPr lang="en" sz="11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</a:br>
            <a:r>
              <a:rPr lang="en" sz="11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    super(Linear, self).__</a:t>
            </a:r>
            <a:r>
              <a:rPr lang="en" sz="11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init</a:t>
            </a:r>
            <a:r>
              <a:rPr lang="en" sz="11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__()</a:t>
            </a:r>
            <a:br>
              <a:rPr lang="en" sz="11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</a:br>
            <a:r>
              <a:rPr lang="en" sz="11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    </a:t>
            </a:r>
            <a:r>
              <a:rPr lang="en" sz="11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w_init</a:t>
            </a:r>
            <a:r>
              <a:rPr lang="en" sz="11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 = </a:t>
            </a:r>
            <a:r>
              <a:rPr lang="en" sz="11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tf.random_normal_initializer</a:t>
            </a:r>
            <a:r>
              <a:rPr lang="en" sz="11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()</a:t>
            </a:r>
            <a:br>
              <a:rPr lang="en" sz="11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</a:br>
            <a:r>
              <a:rPr lang="en" sz="11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    </a:t>
            </a:r>
            <a:r>
              <a:rPr lang="en" sz="11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self.w</a:t>
            </a:r>
            <a:r>
              <a:rPr lang="en" sz="11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 = </a:t>
            </a:r>
            <a:r>
              <a:rPr lang="en" sz="11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tf.Variable</a:t>
            </a:r>
            <a:r>
              <a:rPr lang="en" sz="11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(</a:t>
            </a:r>
            <a:r>
              <a:rPr lang="en" sz="11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initial_value</a:t>
            </a:r>
            <a:r>
              <a:rPr lang="en" sz="11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=</a:t>
            </a:r>
            <a:r>
              <a:rPr lang="en" sz="11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w_init</a:t>
            </a:r>
            <a:r>
              <a:rPr lang="en" sz="11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(shape=(</a:t>
            </a:r>
            <a:r>
              <a:rPr lang="en" sz="11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input_dim</a:t>
            </a:r>
            <a:r>
              <a:rPr lang="en" sz="11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, units),</a:t>
            </a:r>
            <a:br>
              <a:rPr lang="en" sz="11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</a:br>
            <a:r>
              <a:rPr lang="en" sz="11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                                              </a:t>
            </a:r>
            <a:r>
              <a:rPr lang="en" sz="11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dtype</a:t>
            </a:r>
            <a:r>
              <a:rPr lang="en" sz="11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='float32'),</a:t>
            </a:r>
            <a:br>
              <a:rPr lang="en" sz="11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</a:br>
            <a:r>
              <a:rPr lang="en" sz="11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                         trainable=True)</a:t>
            </a:r>
            <a:br>
              <a:rPr lang="en" sz="11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</a:br>
            <a:r>
              <a:rPr lang="en" sz="11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    </a:t>
            </a:r>
            <a:r>
              <a:rPr lang="en" sz="11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b_init</a:t>
            </a:r>
            <a:r>
              <a:rPr lang="en" sz="11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 = </a:t>
            </a:r>
            <a:r>
              <a:rPr lang="en" sz="11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tf.zeros_initializer</a:t>
            </a:r>
            <a:r>
              <a:rPr lang="en" sz="11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()</a:t>
            </a:r>
            <a:br>
              <a:rPr lang="en" sz="11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</a:br>
            <a:r>
              <a:rPr lang="en" sz="11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    </a:t>
            </a:r>
            <a:r>
              <a:rPr lang="en" sz="11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self.b</a:t>
            </a:r>
            <a:r>
              <a:rPr lang="en" sz="11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 = </a:t>
            </a:r>
            <a:r>
              <a:rPr lang="en" sz="11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tf.Variable</a:t>
            </a:r>
            <a:r>
              <a:rPr lang="en" sz="11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(</a:t>
            </a:r>
            <a:r>
              <a:rPr lang="en" sz="11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initial_value</a:t>
            </a:r>
            <a:r>
              <a:rPr lang="en" sz="11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=</a:t>
            </a:r>
            <a:r>
              <a:rPr lang="en" sz="11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b_init</a:t>
            </a:r>
            <a:r>
              <a:rPr lang="en" sz="11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(shape=(units,),</a:t>
            </a:r>
            <a:br>
              <a:rPr lang="en" sz="11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</a:br>
            <a:r>
              <a:rPr lang="en" sz="11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                                              </a:t>
            </a:r>
            <a:r>
              <a:rPr lang="en" sz="11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dtype</a:t>
            </a:r>
            <a:r>
              <a:rPr lang="en" sz="11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='float32'),</a:t>
            </a:r>
            <a:br>
              <a:rPr lang="en" sz="11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</a:br>
            <a:r>
              <a:rPr lang="en" sz="11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                         trainable=True)</a:t>
            </a:r>
            <a:br>
              <a:rPr lang="en" sz="11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</a:br>
            <a:br>
              <a:rPr lang="en" sz="11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</a:br>
            <a:r>
              <a:rPr lang="en" sz="11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  def call(self, inputs):</a:t>
            </a:r>
            <a:br>
              <a:rPr lang="en" sz="11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</a:br>
            <a:r>
              <a:rPr lang="en" sz="11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    return </a:t>
            </a:r>
            <a:r>
              <a:rPr lang="en" sz="11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tf.matmul</a:t>
            </a:r>
            <a:r>
              <a:rPr lang="en" sz="11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(inputs, </a:t>
            </a:r>
            <a:r>
              <a:rPr lang="en" sz="11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self.w</a:t>
            </a:r>
            <a:r>
              <a:rPr lang="en" sz="11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) + </a:t>
            </a:r>
            <a:r>
              <a:rPr lang="en" sz="11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self.b</a:t>
            </a:r>
            <a:br>
              <a:rPr lang="en" sz="11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</a:br>
            <a:br>
              <a:rPr lang="en" sz="11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</a:br>
            <a:r>
              <a:rPr lang="en" sz="11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x = </a:t>
            </a:r>
            <a:r>
              <a:rPr lang="en" sz="11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tf.ones</a:t>
            </a:r>
            <a:r>
              <a:rPr lang="en" sz="11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((2, 2))</a:t>
            </a:r>
            <a:br>
              <a:rPr lang="en" sz="11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</a:br>
            <a:r>
              <a:rPr lang="en" sz="11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linear_layer</a:t>
            </a:r>
            <a:r>
              <a:rPr lang="en" sz="11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 = Linear(4, 2)</a:t>
            </a:r>
            <a:br>
              <a:rPr lang="en" sz="11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</a:br>
            <a:r>
              <a:rPr lang="en" sz="11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y = </a:t>
            </a:r>
            <a:r>
              <a:rPr lang="en" sz="11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linear_layer</a:t>
            </a:r>
            <a:r>
              <a:rPr lang="en" sz="11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(x)</a:t>
            </a:r>
            <a:endParaRPr sz="1100"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1100"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1100"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2700"/>
              </a:spcBef>
              <a:spcAft>
                <a:spcPts val="0"/>
              </a:spcAft>
              <a:buNone/>
            </a:pPr>
            <a:endParaRPr sz="1100"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4"/>
          <p:cNvSpPr txBox="1">
            <a:spLocks noGrp="1"/>
          </p:cNvSpPr>
          <p:nvPr>
            <p:ph type="title"/>
          </p:nvPr>
        </p:nvSpPr>
        <p:spPr>
          <a:xfrm>
            <a:off x="622325" y="411575"/>
            <a:ext cx="82017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TensorFlow 1.x/2.x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88" name="Google Shape;188;p24"/>
          <p:cNvSpPr txBox="1"/>
          <p:nvPr/>
        </p:nvSpPr>
        <p:spPr>
          <a:xfrm>
            <a:off x="1598400" y="1482325"/>
            <a:ext cx="5947200" cy="28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FF6C00"/>
                </a:solidFill>
                <a:latin typeface="Raleway"/>
                <a:ea typeface="Raleway"/>
                <a:cs typeface="Raleway"/>
                <a:sym typeface="Raleway"/>
              </a:rPr>
              <a:t>An open source Deep Learning library</a:t>
            </a:r>
            <a:endParaRPr sz="2000" b="1" dirty="0">
              <a:solidFill>
                <a:srgbClr val="FF6C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Raleway"/>
              <a:buChar char="●"/>
            </a:pPr>
            <a:r>
              <a:rPr lang="en" sz="2000" b="1" dirty="0">
                <a:latin typeface="Raleway"/>
                <a:ea typeface="Raleway"/>
                <a:cs typeface="Raleway"/>
                <a:sym typeface="Raleway"/>
              </a:rPr>
              <a:t>&gt;1,800 contributors worldwide</a:t>
            </a:r>
            <a:endParaRPr sz="2000" b="1" dirty="0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Raleway Light"/>
              <a:buChar char="●"/>
            </a:pPr>
            <a:r>
              <a:rPr lang="en" sz="2000" dirty="0">
                <a:latin typeface="Arial" panose="020B0604020202020204" pitchFamily="34" charset="0"/>
                <a:ea typeface="Raleway Light"/>
                <a:cs typeface="Arial" panose="020B0604020202020204" pitchFamily="34" charset="0"/>
                <a:sym typeface="Raleway Light"/>
              </a:rPr>
              <a:t>Apache 2.0 license</a:t>
            </a:r>
            <a:endParaRPr sz="2000" dirty="0">
              <a:latin typeface="Arial" panose="020B0604020202020204" pitchFamily="34" charset="0"/>
              <a:ea typeface="Raleway Light"/>
              <a:cs typeface="Arial" panose="020B0604020202020204" pitchFamily="34" charset="0"/>
              <a:sym typeface="Raleway Light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Raleway Light"/>
              <a:buChar char="●"/>
            </a:pPr>
            <a:r>
              <a:rPr lang="en" sz="2000" dirty="0">
                <a:latin typeface="Arial" panose="020B0604020202020204" pitchFamily="34" charset="0"/>
                <a:ea typeface="Raleway Light"/>
                <a:cs typeface="Arial" panose="020B0604020202020204" pitchFamily="34" charset="0"/>
                <a:sym typeface="Raleway Light"/>
              </a:rPr>
              <a:t>Released by Google in 2015</a:t>
            </a:r>
            <a:endParaRPr sz="2000" dirty="0">
              <a:latin typeface="Arial" panose="020B0604020202020204" pitchFamily="34" charset="0"/>
              <a:ea typeface="Raleway Light"/>
              <a:cs typeface="Arial" panose="020B0604020202020204" pitchFamily="34" charset="0"/>
              <a:sym typeface="Raleway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latin typeface="Arial" panose="020B0604020202020204" pitchFamily="34" charset="0"/>
              <a:ea typeface="Raleway Light"/>
              <a:cs typeface="Arial" panose="020B0604020202020204" pitchFamily="34" charset="0"/>
              <a:sym typeface="Raleway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FF6C00"/>
                </a:solidFill>
                <a:latin typeface="Raleway"/>
                <a:ea typeface="Raleway"/>
                <a:cs typeface="Raleway"/>
                <a:sym typeface="Raleway"/>
              </a:rPr>
              <a:t>TensorFlow 2.0</a:t>
            </a:r>
            <a:r>
              <a:rPr lang="en" sz="2000" b="1" dirty="0">
                <a:latin typeface="Raleway"/>
                <a:ea typeface="Raleway"/>
                <a:cs typeface="Raleway"/>
                <a:sym typeface="Raleway"/>
              </a:rPr>
              <a:t> </a:t>
            </a:r>
            <a:endParaRPr sz="2000" b="1" dirty="0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Raleway Light"/>
              <a:buChar char="●"/>
            </a:pPr>
            <a:r>
              <a:rPr lang="en" sz="2000" dirty="0">
                <a:latin typeface="Arial" panose="020B0604020202020204" pitchFamily="34" charset="0"/>
                <a:ea typeface="Raleway Light"/>
                <a:cs typeface="Arial" panose="020B0604020202020204" pitchFamily="34" charset="0"/>
                <a:sym typeface="Raleway Light"/>
              </a:rPr>
              <a:t>Easier to learn and use</a:t>
            </a:r>
            <a:endParaRPr sz="2000" dirty="0">
              <a:latin typeface="Arial" panose="020B0604020202020204" pitchFamily="34" charset="0"/>
              <a:ea typeface="Raleway Light"/>
              <a:cs typeface="Arial" panose="020B0604020202020204" pitchFamily="34" charset="0"/>
              <a:sym typeface="Raleway Light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Raleway Light"/>
              <a:buChar char="●"/>
            </a:pPr>
            <a:r>
              <a:rPr lang="en" sz="2000" dirty="0">
                <a:latin typeface="Arial" panose="020B0604020202020204" pitchFamily="34" charset="0"/>
                <a:ea typeface="Raleway Light"/>
                <a:cs typeface="Arial" panose="020B0604020202020204" pitchFamily="34" charset="0"/>
                <a:sym typeface="Raleway Light"/>
              </a:rPr>
              <a:t>For </a:t>
            </a:r>
            <a:r>
              <a:rPr lang="en" sz="2000" b="1" dirty="0">
                <a:latin typeface="Raleway"/>
                <a:ea typeface="Raleway"/>
                <a:cs typeface="Raleway"/>
                <a:sym typeface="Raleway"/>
              </a:rPr>
              <a:t>beginners</a:t>
            </a:r>
            <a:r>
              <a:rPr lang="en" sz="2000" dirty="0">
                <a:latin typeface="Arial" panose="020B0604020202020204" pitchFamily="34" charset="0"/>
                <a:ea typeface="Raleway Light"/>
                <a:cs typeface="Arial" panose="020B0604020202020204" pitchFamily="34" charset="0"/>
                <a:sym typeface="Raleway Light"/>
              </a:rPr>
              <a:t> and </a:t>
            </a:r>
            <a:r>
              <a:rPr lang="en" sz="2000" b="1" dirty="0">
                <a:latin typeface="Raleway"/>
                <a:ea typeface="Raleway"/>
                <a:cs typeface="Raleway"/>
                <a:sym typeface="Raleway"/>
              </a:rPr>
              <a:t>experts</a:t>
            </a:r>
            <a:endParaRPr sz="2000" b="1" dirty="0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Raleway Light"/>
              <a:buChar char="●"/>
            </a:pPr>
            <a:r>
              <a:rPr lang="en" sz="2000" dirty="0">
                <a:latin typeface="Arial" panose="020B0604020202020204" pitchFamily="34" charset="0"/>
                <a:ea typeface="Raleway Light"/>
                <a:cs typeface="Arial" panose="020B0604020202020204" pitchFamily="34" charset="0"/>
                <a:sym typeface="Raleway Light"/>
              </a:rPr>
              <a:t>Available today</a:t>
            </a:r>
            <a:endParaRPr sz="2000" dirty="0">
              <a:latin typeface="Arial" panose="020B0604020202020204" pitchFamily="34" charset="0"/>
              <a:ea typeface="Raleway Light"/>
              <a:cs typeface="Arial" panose="020B0604020202020204" pitchFamily="34" charset="0"/>
              <a:sym typeface="Raleway Light"/>
            </a:endParaRPr>
          </a:p>
        </p:txBody>
      </p:sp>
      <p:pic>
        <p:nvPicPr>
          <p:cNvPr id="189" name="Google Shape;189;p24"/>
          <p:cNvPicPr preferRelativeResize="0"/>
          <p:nvPr/>
        </p:nvPicPr>
        <p:blipFill rotWithShape="1">
          <a:blip r:embed="rId3">
            <a:alphaModFix/>
          </a:blip>
          <a:srcRect l="7309" t="4404" r="7300" b="4404"/>
          <a:stretch/>
        </p:blipFill>
        <p:spPr>
          <a:xfrm>
            <a:off x="248231" y="534575"/>
            <a:ext cx="374094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52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 callback classes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53"/>
          <p:cNvSpPr txBox="1">
            <a:spLocks noGrp="1"/>
          </p:cNvSpPr>
          <p:nvPr>
            <p:ph type="title"/>
          </p:nvPr>
        </p:nvSpPr>
        <p:spPr>
          <a:xfrm>
            <a:off x="729442" y="6094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Introduction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08" name="Google Shape;408;p53"/>
          <p:cNvSpPr txBox="1"/>
          <p:nvPr/>
        </p:nvSpPr>
        <p:spPr>
          <a:xfrm>
            <a:off x="729450" y="1458875"/>
            <a:ext cx="8272500" cy="31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Arial" panose="020B0604020202020204" pitchFamily="34" charset="0"/>
                <a:ea typeface="Raleway Light"/>
                <a:cs typeface="Arial" panose="020B0604020202020204" pitchFamily="34" charset="0"/>
                <a:sym typeface="Raleway Light"/>
              </a:rPr>
              <a:t>A custom callback is a powerful tool to customize the behavior of a </a:t>
            </a:r>
            <a:r>
              <a:rPr lang="en" sz="1800" dirty="0" err="1">
                <a:latin typeface="Arial" panose="020B0604020202020204" pitchFamily="34" charset="0"/>
                <a:ea typeface="Raleway Light"/>
                <a:cs typeface="Arial" panose="020B0604020202020204" pitchFamily="34" charset="0"/>
                <a:sym typeface="Raleway Light"/>
              </a:rPr>
              <a:t>Keras</a:t>
            </a:r>
            <a:r>
              <a:rPr lang="en" sz="1800" dirty="0">
                <a:latin typeface="Arial" panose="020B0604020202020204" pitchFamily="34" charset="0"/>
                <a:ea typeface="Raleway Light"/>
                <a:cs typeface="Arial" panose="020B0604020202020204" pitchFamily="34" charset="0"/>
                <a:sym typeface="Raleway Light"/>
              </a:rPr>
              <a:t> model during training, evaluation, or inference, including reading/changing the </a:t>
            </a:r>
            <a:r>
              <a:rPr lang="en" sz="1800" dirty="0" err="1">
                <a:latin typeface="Arial" panose="020B0604020202020204" pitchFamily="34" charset="0"/>
                <a:ea typeface="Raleway Light"/>
                <a:cs typeface="Arial" panose="020B0604020202020204" pitchFamily="34" charset="0"/>
                <a:sym typeface="Raleway Light"/>
              </a:rPr>
              <a:t>Keras</a:t>
            </a:r>
            <a:r>
              <a:rPr lang="en" sz="1800" dirty="0">
                <a:latin typeface="Arial" panose="020B0604020202020204" pitchFamily="34" charset="0"/>
                <a:ea typeface="Raleway Light"/>
                <a:cs typeface="Arial" panose="020B0604020202020204" pitchFamily="34" charset="0"/>
                <a:sym typeface="Raleway Light"/>
              </a:rPr>
              <a:t> model.</a:t>
            </a:r>
            <a:endParaRPr sz="1800" dirty="0">
              <a:latin typeface="Arial" panose="020B0604020202020204" pitchFamily="34" charset="0"/>
              <a:ea typeface="Raleway Light"/>
              <a:cs typeface="Arial" panose="020B0604020202020204" pitchFamily="34" charset="0"/>
              <a:sym typeface="Raleway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Arial" panose="020B0604020202020204" pitchFamily="34" charset="0"/>
              <a:ea typeface="Raleway Light"/>
              <a:cs typeface="Arial" panose="020B0604020202020204" pitchFamily="34" charset="0"/>
              <a:sym typeface="Raleway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Arial" panose="020B0604020202020204" pitchFamily="34" charset="0"/>
                <a:ea typeface="Raleway Light"/>
                <a:cs typeface="Arial" panose="020B0604020202020204" pitchFamily="34" charset="0"/>
                <a:sym typeface="Raleway Light"/>
              </a:rPr>
              <a:t>“In </a:t>
            </a:r>
            <a:r>
              <a:rPr lang="en" sz="1800" dirty="0" err="1">
                <a:latin typeface="Arial" panose="020B0604020202020204" pitchFamily="34" charset="0"/>
                <a:ea typeface="Raleway Light"/>
                <a:cs typeface="Arial" panose="020B0604020202020204" pitchFamily="34" charset="0"/>
                <a:sym typeface="Raleway Light"/>
              </a:rPr>
              <a:t>Keras</a:t>
            </a:r>
            <a:r>
              <a:rPr lang="en" sz="1800" dirty="0">
                <a:latin typeface="Arial" panose="020B0604020202020204" pitchFamily="34" charset="0"/>
                <a:ea typeface="Raleway Light"/>
                <a:cs typeface="Arial" panose="020B0604020202020204" pitchFamily="34" charset="0"/>
                <a:sym typeface="Raleway Light"/>
              </a:rPr>
              <a:t>, </a:t>
            </a:r>
            <a:r>
              <a:rPr lang="en" sz="18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Callback</a:t>
            </a:r>
            <a:r>
              <a:rPr lang="en" sz="1800" dirty="0">
                <a:latin typeface="Arial" panose="020B0604020202020204" pitchFamily="34" charset="0"/>
                <a:ea typeface="Raleway Light"/>
                <a:cs typeface="Arial" panose="020B0604020202020204" pitchFamily="34" charset="0"/>
                <a:sym typeface="Raleway Light"/>
              </a:rPr>
              <a:t> is a python class meant to be subclassed to provide specific functionality, with a set of methods called at various stages of training (including batch/epoch start and ends), testing, and predicting. “</a:t>
            </a:r>
            <a:endParaRPr sz="1800" dirty="0">
              <a:latin typeface="Arial" panose="020B0604020202020204" pitchFamily="34" charset="0"/>
              <a:ea typeface="Raleway Light"/>
              <a:cs typeface="Arial" panose="020B0604020202020204" pitchFamily="34" charset="0"/>
              <a:sym typeface="Raleway Light"/>
            </a:endParaRPr>
          </a:p>
        </p:txBody>
      </p:sp>
      <p:sp>
        <p:nvSpPr>
          <p:cNvPr id="409" name="Google Shape;409;p53"/>
          <p:cNvSpPr txBox="1"/>
          <p:nvPr/>
        </p:nvSpPr>
        <p:spPr>
          <a:xfrm>
            <a:off x="4673025" y="4698300"/>
            <a:ext cx="4237200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latin typeface="Arial" panose="020B0604020202020204" pitchFamily="34" charset="0"/>
                <a:ea typeface="Raleway Light"/>
                <a:cs typeface="Arial" panose="020B0604020202020204" pitchFamily="34" charset="0"/>
                <a:sym typeface="Raleway Light"/>
              </a:rPr>
              <a:t>Source: </a:t>
            </a:r>
            <a:r>
              <a:rPr lang="en" sz="1000" u="sng" dirty="0">
                <a:solidFill>
                  <a:schemeClr val="hlink"/>
                </a:solidFill>
                <a:latin typeface="Arial" panose="020B0604020202020204" pitchFamily="34" charset="0"/>
                <a:ea typeface="Raleway Light"/>
                <a:cs typeface="Arial" panose="020B0604020202020204" pitchFamily="34" charset="0"/>
                <a:sym typeface="Raleway Light"/>
                <a:hlinkClick r:id="rId3"/>
              </a:rPr>
              <a:t>https://www.tensorflow.org/guide/keras/custom_callback</a:t>
            </a:r>
            <a:endParaRPr sz="1000" dirty="0">
              <a:latin typeface="Arial" panose="020B0604020202020204" pitchFamily="34" charset="0"/>
              <a:ea typeface="Raleway Light"/>
              <a:cs typeface="Arial" panose="020B0604020202020204" pitchFamily="34" charset="0"/>
              <a:sym typeface="Raleway Light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54"/>
          <p:cNvSpPr txBox="1">
            <a:spLocks noGrp="1"/>
          </p:cNvSpPr>
          <p:nvPr>
            <p:ph type="title"/>
          </p:nvPr>
        </p:nvSpPr>
        <p:spPr>
          <a:xfrm>
            <a:off x="727800" y="5524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0000"/>
                </a:solidFill>
              </a:rPr>
              <a:t>Custom </a:t>
            </a:r>
            <a:r>
              <a:rPr lang="en" b="0" dirty="0">
                <a:solidFill>
                  <a:srgbClr val="000000"/>
                </a:solidFill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Callback</a:t>
            </a:r>
            <a:r>
              <a:rPr lang="en" dirty="0">
                <a:solidFill>
                  <a:srgbClr val="000000"/>
                </a:solidFill>
              </a:rPr>
              <a:t> methods</a:t>
            </a:r>
            <a:endParaRPr dirty="0">
              <a:solidFill>
                <a:srgbClr val="000000"/>
              </a:solidFill>
            </a:endParaRPr>
          </a:p>
        </p:txBody>
      </p:sp>
      <p:sp>
        <p:nvSpPr>
          <p:cNvPr id="415" name="Google Shape;415;p54"/>
          <p:cNvSpPr txBox="1"/>
          <p:nvPr/>
        </p:nvSpPr>
        <p:spPr>
          <a:xfrm>
            <a:off x="710495" y="1320200"/>
            <a:ext cx="8400900" cy="36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en" sz="24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on_train_begin</a:t>
            </a:r>
            <a:r>
              <a:rPr lang="en" sz="2400" dirty="0"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: </a:t>
            </a:r>
            <a:r>
              <a:rPr lang="en" sz="2400" dirty="0">
                <a:latin typeface="Arial" panose="020B0604020202020204" pitchFamily="34" charset="0"/>
                <a:ea typeface="Raleway Light"/>
                <a:cs typeface="Arial" panose="020B0604020202020204" pitchFamily="34" charset="0"/>
                <a:sym typeface="Raleway Light"/>
              </a:rPr>
              <a:t>Called at the beginning of training </a:t>
            </a:r>
            <a:endParaRPr sz="2400" dirty="0">
              <a:latin typeface="Arial" panose="020B0604020202020204" pitchFamily="34" charset="0"/>
              <a:ea typeface="Raleway Light"/>
              <a:cs typeface="Arial" panose="020B0604020202020204" pitchFamily="34" charset="0"/>
              <a:sym typeface="Raleway Light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en" sz="24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on_train_end</a:t>
            </a:r>
            <a:r>
              <a:rPr lang="en" sz="24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:</a:t>
            </a:r>
            <a:r>
              <a:rPr lang="en" sz="2400" dirty="0"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 </a:t>
            </a:r>
            <a:r>
              <a:rPr lang="en" sz="2400" dirty="0">
                <a:latin typeface="Arial" panose="020B0604020202020204" pitchFamily="34" charset="0"/>
                <a:ea typeface="Raleway Light"/>
                <a:cs typeface="Arial" panose="020B0604020202020204" pitchFamily="34" charset="0"/>
                <a:sym typeface="Raleway Light"/>
              </a:rPr>
              <a:t>Called at the end of training </a:t>
            </a:r>
            <a:endParaRPr sz="2400" dirty="0">
              <a:latin typeface="Arial" panose="020B0604020202020204" pitchFamily="34" charset="0"/>
              <a:ea typeface="Raleway Light"/>
              <a:cs typeface="Arial" panose="020B0604020202020204" pitchFamily="34" charset="0"/>
              <a:sym typeface="Raleway Light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en" sz="24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on_epoch_begin</a:t>
            </a:r>
            <a:r>
              <a:rPr lang="en" sz="2400" dirty="0"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: </a:t>
            </a:r>
            <a:r>
              <a:rPr lang="en" sz="2400" dirty="0">
                <a:latin typeface="Arial" panose="020B0604020202020204" pitchFamily="34" charset="0"/>
                <a:ea typeface="Raleway Light"/>
                <a:cs typeface="Arial" panose="020B0604020202020204" pitchFamily="34" charset="0"/>
                <a:sym typeface="Raleway Light"/>
              </a:rPr>
              <a:t>Called at the start of an epoch </a:t>
            </a:r>
            <a:endParaRPr sz="2400" dirty="0">
              <a:latin typeface="Arial" panose="020B0604020202020204" pitchFamily="34" charset="0"/>
              <a:ea typeface="Raleway Light"/>
              <a:cs typeface="Arial" panose="020B0604020202020204" pitchFamily="34" charset="0"/>
              <a:sym typeface="Raleway Light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en" sz="24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on_epoch_end</a:t>
            </a:r>
            <a:r>
              <a:rPr lang="en" sz="2400" dirty="0"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: </a:t>
            </a:r>
            <a:r>
              <a:rPr lang="en" sz="2400" dirty="0">
                <a:latin typeface="Arial" panose="020B0604020202020204" pitchFamily="34" charset="0"/>
                <a:ea typeface="Raleway Light"/>
                <a:cs typeface="Arial" panose="020B0604020202020204" pitchFamily="34" charset="0"/>
                <a:sym typeface="Raleway Light"/>
              </a:rPr>
              <a:t>Called at the end of an epoch </a:t>
            </a:r>
            <a:endParaRPr sz="2400" dirty="0">
              <a:latin typeface="Arial" panose="020B0604020202020204" pitchFamily="34" charset="0"/>
              <a:ea typeface="Raleway Light"/>
              <a:cs typeface="Arial" panose="020B0604020202020204" pitchFamily="34" charset="0"/>
              <a:sym typeface="Raleway Light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en" sz="24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on_batch_begin</a:t>
            </a:r>
            <a:r>
              <a:rPr lang="en" sz="2400" dirty="0"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: </a:t>
            </a:r>
            <a:r>
              <a:rPr lang="en" sz="2400" dirty="0">
                <a:latin typeface="Arial" panose="020B0604020202020204" pitchFamily="34" charset="0"/>
                <a:ea typeface="Raleway Light"/>
                <a:cs typeface="Arial" panose="020B0604020202020204" pitchFamily="34" charset="0"/>
                <a:sym typeface="Raleway Light"/>
              </a:rPr>
              <a:t>Called right before processing a batch </a:t>
            </a:r>
            <a:endParaRPr sz="2400" dirty="0">
              <a:latin typeface="Arial" panose="020B0604020202020204" pitchFamily="34" charset="0"/>
              <a:ea typeface="Raleway Light"/>
              <a:cs typeface="Arial" panose="020B0604020202020204" pitchFamily="34" charset="0"/>
              <a:sym typeface="Raleway Light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en" sz="24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on_batch_end</a:t>
            </a:r>
            <a:r>
              <a:rPr lang="en" sz="2400" dirty="0"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: </a:t>
            </a:r>
            <a:r>
              <a:rPr lang="en" sz="2400" dirty="0">
                <a:latin typeface="Arial" panose="020B0604020202020204" pitchFamily="34" charset="0"/>
                <a:ea typeface="Raleway Light"/>
                <a:cs typeface="Arial" panose="020B0604020202020204" pitchFamily="34" charset="0"/>
                <a:sym typeface="Raleway Light"/>
              </a:rPr>
              <a:t>Called at the end of a batch </a:t>
            </a:r>
            <a:endParaRPr sz="2400" dirty="0">
              <a:latin typeface="Arial" panose="020B0604020202020204" pitchFamily="34" charset="0"/>
              <a:ea typeface="Raleway Light"/>
              <a:cs typeface="Arial" panose="020B0604020202020204" pitchFamily="34" charset="0"/>
              <a:sym typeface="Raleway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dirty="0"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				</a:t>
            </a:r>
            <a:endParaRPr dirty="0">
              <a:latin typeface="Arial" panose="020B0604020202020204" pitchFamily="34" charset="0"/>
              <a:ea typeface="Lato"/>
              <a:cs typeface="Arial" panose="020B0604020202020204" pitchFamily="34" charset="0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dirty="0"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			</a:t>
            </a:r>
            <a:endParaRPr dirty="0">
              <a:latin typeface="Arial" panose="020B0604020202020204" pitchFamily="34" charset="0"/>
              <a:ea typeface="Lato"/>
              <a:cs typeface="Arial" panose="020B0604020202020204" pitchFamily="34" charset="0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dirty="0"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		</a:t>
            </a:r>
            <a:endParaRPr dirty="0">
              <a:latin typeface="Arial" panose="020B0604020202020204" pitchFamily="34" charset="0"/>
              <a:ea typeface="Lato"/>
              <a:cs typeface="Arial" panose="020B0604020202020204" pitchFamily="34" charset="0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Arial" panose="020B0604020202020204" pitchFamily="34" charset="0"/>
              <a:ea typeface="Lato"/>
              <a:cs typeface="Arial" panose="020B0604020202020204" pitchFamily="34" charset="0"/>
              <a:sym typeface="Lato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55"/>
          <p:cNvSpPr txBox="1">
            <a:spLocks noGrp="1"/>
          </p:cNvSpPr>
          <p:nvPr>
            <p:ph type="title"/>
          </p:nvPr>
        </p:nvSpPr>
        <p:spPr>
          <a:xfrm>
            <a:off x="727800" y="47090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rgbClr val="000000"/>
                </a:solidFill>
              </a:rPr>
              <a:t>Example of </a:t>
            </a:r>
            <a:r>
              <a:rPr lang="en" sz="3600" b="0" dirty="0">
                <a:solidFill>
                  <a:srgbClr val="000000"/>
                </a:solidFill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Callback</a:t>
            </a:r>
            <a:endParaRPr sz="3600" b="0" dirty="0">
              <a:solidFill>
                <a:srgbClr val="000000"/>
              </a:solidFill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</p:txBody>
      </p:sp>
      <p:sp>
        <p:nvSpPr>
          <p:cNvPr id="421" name="Google Shape;421;p55"/>
          <p:cNvSpPr txBox="1"/>
          <p:nvPr/>
        </p:nvSpPr>
        <p:spPr>
          <a:xfrm>
            <a:off x="678892" y="1314225"/>
            <a:ext cx="7135800" cy="12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class CustomCallback1(</a:t>
            </a:r>
            <a:r>
              <a:rPr lang="en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keras.callbacks.Callback</a:t>
            </a:r>
            <a: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): </a:t>
            </a:r>
            <a:b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</a:br>
            <a: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    def </a:t>
            </a:r>
            <a:r>
              <a:rPr lang="en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on_epoch_end</a:t>
            </a:r>
            <a: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(self, epoch, logs={}): </a:t>
            </a:r>
            <a:b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</a:br>
            <a: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        print ("Just finished epoch", epoch) </a:t>
            </a:r>
            <a:b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</a:br>
            <a: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        print (logs)</a:t>
            </a:r>
            <a:b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</a:br>
            <a: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        return</a:t>
            </a:r>
            <a:endParaRPr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				</a:t>
            </a:r>
            <a:endParaRPr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			</a:t>
            </a:r>
            <a:endParaRPr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		</a:t>
            </a:r>
            <a:endParaRPr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2700"/>
              </a:spcBef>
              <a:spcAft>
                <a:spcPts val="0"/>
              </a:spcAft>
              <a:buNone/>
            </a:pPr>
            <a:endParaRPr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</p:txBody>
      </p:sp>
      <p:sp>
        <p:nvSpPr>
          <p:cNvPr id="422" name="Google Shape;422;p55"/>
          <p:cNvSpPr txBox="1"/>
          <p:nvPr/>
        </p:nvSpPr>
        <p:spPr>
          <a:xfrm>
            <a:off x="727800" y="3314175"/>
            <a:ext cx="7079100" cy="141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CC1 = CustomCallback1()</a:t>
            </a:r>
            <a:b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</a:br>
            <a:r>
              <a:rPr lang="en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model.fit</a:t>
            </a:r>
            <a: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(</a:t>
            </a:r>
            <a:r>
              <a:rPr lang="en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train_images</a:t>
            </a:r>
            <a: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, </a:t>
            </a:r>
            <a:r>
              <a:rPr lang="en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train_labels</a:t>
            </a:r>
            <a: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, epochs = 2,validation_data = </a:t>
            </a:r>
            <a:b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</a:br>
            <a: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   (</a:t>
            </a:r>
            <a:r>
              <a:rPr lang="en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test_images,test_labels</a:t>
            </a:r>
            <a: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), callbacks = [CC1])</a:t>
            </a:r>
            <a:b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</a:br>
            <a:b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</a:br>
            <a: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&gt;&gt;&gt; {'</a:t>
            </a:r>
            <a:r>
              <a:rPr lang="en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val_loss</a:t>
            </a:r>
            <a: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': 0.2545496598124504, '</a:t>
            </a:r>
            <a:r>
              <a:rPr lang="en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val_acc</a:t>
            </a:r>
            <a: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': 0.9244, 'loss': 0.05098680723309517, 'acc': 0.9878}</a:t>
            </a:r>
            <a:endParaRPr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None/>
            </a:pPr>
            <a:endParaRPr dirty="0">
              <a:latin typeface="Arial" panose="020B0604020202020204" pitchFamily="34" charset="0"/>
              <a:ea typeface="Lato"/>
              <a:cs typeface="Arial" panose="020B0604020202020204" pitchFamily="34" charset="0"/>
              <a:sym typeface="Lato"/>
            </a:endParaRPr>
          </a:p>
        </p:txBody>
      </p:sp>
      <p:sp>
        <p:nvSpPr>
          <p:cNvPr id="423" name="Google Shape;423;p55"/>
          <p:cNvSpPr txBox="1">
            <a:spLocks noGrp="1"/>
          </p:cNvSpPr>
          <p:nvPr>
            <p:ph type="title"/>
          </p:nvPr>
        </p:nvSpPr>
        <p:spPr>
          <a:xfrm>
            <a:off x="727800" y="2542125"/>
            <a:ext cx="8503800" cy="69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0" dirty="0">
                <a:solidFill>
                  <a:srgbClr val="000000"/>
                </a:solidFill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Callback</a:t>
            </a:r>
            <a:r>
              <a:rPr lang="en" sz="3600" dirty="0">
                <a:solidFill>
                  <a:srgbClr val="000000"/>
                </a:solidFill>
              </a:rPr>
              <a:t> during training</a:t>
            </a:r>
            <a:endParaRPr sz="3600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56"/>
          <p:cNvSpPr txBox="1">
            <a:spLocks noGrp="1"/>
          </p:cNvSpPr>
          <p:nvPr>
            <p:ph type="title"/>
          </p:nvPr>
        </p:nvSpPr>
        <p:spPr>
          <a:xfrm>
            <a:off x="713305" y="4407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rgbClr val="000000"/>
                </a:solidFill>
              </a:rPr>
              <a:t>Example of </a:t>
            </a:r>
            <a:r>
              <a:rPr lang="en" sz="3600" b="0" dirty="0">
                <a:solidFill>
                  <a:srgbClr val="000000"/>
                </a:solidFill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Callback</a:t>
            </a:r>
            <a:endParaRPr sz="3600" b="0" dirty="0">
              <a:solidFill>
                <a:srgbClr val="000000"/>
              </a:solidFill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</p:txBody>
      </p:sp>
      <p:sp>
        <p:nvSpPr>
          <p:cNvPr id="429" name="Google Shape;429;p56"/>
          <p:cNvSpPr txBox="1"/>
          <p:nvPr/>
        </p:nvSpPr>
        <p:spPr>
          <a:xfrm>
            <a:off x="670322" y="1268400"/>
            <a:ext cx="8302500" cy="24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class CustomCallback3(</a:t>
            </a:r>
            <a:r>
              <a:rPr lang="en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keras.callbacks.Callback</a:t>
            </a:r>
            <a: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): </a:t>
            </a:r>
            <a:endParaRPr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def </a:t>
            </a:r>
            <a:r>
              <a:rPr lang="en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on_epoch_end</a:t>
            </a:r>
            <a: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(self, epoch, logs={}):</a:t>
            </a:r>
            <a:endParaRPr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457200" lvl="0" indent="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print ("Just finished epoch", epoch)</a:t>
            </a:r>
            <a:endParaRPr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457200" lvl="0" indent="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print ('Loss evaluated on the validation dataset  =',</a:t>
            </a:r>
            <a:r>
              <a:rPr lang="en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logs.get</a:t>
            </a:r>
            <a: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('</a:t>
            </a:r>
            <a:r>
              <a:rPr lang="en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val_loss</a:t>
            </a:r>
            <a: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'))</a:t>
            </a:r>
            <a:endParaRPr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457200" lvl="0" indent="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print ('Accuracy reached is', </a:t>
            </a:r>
            <a:r>
              <a:rPr lang="en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logs.get</a:t>
            </a:r>
            <a: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('acc')) return</a:t>
            </a:r>
            <a:endParaRPr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</p:txBody>
      </p:sp>
      <p:sp>
        <p:nvSpPr>
          <p:cNvPr id="430" name="Google Shape;430;p56"/>
          <p:cNvSpPr txBox="1"/>
          <p:nvPr/>
        </p:nvSpPr>
        <p:spPr>
          <a:xfrm>
            <a:off x="735536" y="3016800"/>
            <a:ext cx="8302500" cy="6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&gt;&gt;&gt; Just finished epoch 0</a:t>
            </a:r>
            <a:endParaRPr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&gt;&gt;&gt; Loss evaluated on the validation dataset = 0.2546206972360611</a:t>
            </a:r>
            <a:endParaRPr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</p:txBody>
      </p:sp>
      <p:sp>
        <p:nvSpPr>
          <p:cNvPr id="431" name="Google Shape;431;p56"/>
          <p:cNvSpPr txBox="1"/>
          <p:nvPr/>
        </p:nvSpPr>
        <p:spPr>
          <a:xfrm>
            <a:off x="713300" y="4547550"/>
            <a:ext cx="81462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if (epoch % 10 == 0):</a:t>
            </a:r>
            <a:endParaRPr dirty="0">
              <a:latin typeface="Arial" panose="020B0604020202020204" pitchFamily="34" charset="0"/>
              <a:ea typeface="Lato"/>
              <a:cs typeface="Arial" panose="020B0604020202020204" pitchFamily="34" charset="0"/>
              <a:sym typeface="Lato"/>
            </a:endParaRPr>
          </a:p>
        </p:txBody>
      </p:sp>
      <p:sp>
        <p:nvSpPr>
          <p:cNvPr id="432" name="Google Shape;432;p56"/>
          <p:cNvSpPr txBox="1">
            <a:spLocks noGrp="1"/>
          </p:cNvSpPr>
          <p:nvPr>
            <p:ph type="title"/>
          </p:nvPr>
        </p:nvSpPr>
        <p:spPr>
          <a:xfrm>
            <a:off x="645871" y="3674094"/>
            <a:ext cx="8503800" cy="87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rgbClr val="000000"/>
                </a:solidFill>
              </a:rPr>
              <a:t>Frequency of logging</a:t>
            </a:r>
            <a:endParaRPr sz="3600" b="0" dirty="0">
              <a:solidFill>
                <a:srgbClr val="000000"/>
              </a:solidFill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7" name="Google Shape;437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5524" y="707350"/>
            <a:ext cx="5138552" cy="4258501"/>
          </a:xfrm>
          <a:prstGeom prst="rect">
            <a:avLst/>
          </a:prstGeom>
          <a:noFill/>
          <a:ln>
            <a:noFill/>
          </a:ln>
        </p:spPr>
      </p:pic>
      <p:sp>
        <p:nvSpPr>
          <p:cNvPr id="438" name="Google Shape;438;p57"/>
          <p:cNvSpPr txBox="1">
            <a:spLocks noGrp="1"/>
          </p:cNvSpPr>
          <p:nvPr>
            <p:ph type="title" idx="4294967295"/>
          </p:nvPr>
        </p:nvSpPr>
        <p:spPr>
          <a:xfrm>
            <a:off x="320100" y="18050"/>
            <a:ext cx="8503800" cy="87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Pre-ready callbacks</a:t>
            </a:r>
            <a:endParaRPr sz="3600" b="0"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</p:txBody>
      </p:sp>
      <p:sp>
        <p:nvSpPr>
          <p:cNvPr id="439" name="Google Shape;439;p57"/>
          <p:cNvSpPr txBox="1"/>
          <p:nvPr/>
        </p:nvSpPr>
        <p:spPr>
          <a:xfrm rot="-5400000">
            <a:off x="6535925" y="2379150"/>
            <a:ext cx="4673100" cy="3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u="sng">
                <a:solidFill>
                  <a:schemeClr val="hlink"/>
                </a:solidFill>
                <a:latin typeface="Raleway"/>
                <a:ea typeface="Raleway"/>
                <a:cs typeface="Raleway"/>
                <a:sym typeface="Raleway"/>
                <a:hlinkClick r:id="rId4"/>
              </a:rPr>
              <a:t>https://www.tensorflow.org/versions/r2.0/api_docs/python/tf/keras/callbacks</a:t>
            </a:r>
            <a:endParaRPr sz="9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58"/>
          <p:cNvSpPr txBox="1">
            <a:spLocks noGrp="1"/>
          </p:cNvSpPr>
          <p:nvPr>
            <p:ph type="title"/>
          </p:nvPr>
        </p:nvSpPr>
        <p:spPr>
          <a:xfrm>
            <a:off x="727800" y="5116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Multiple Callbacks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45" name="Google Shape;445;p58"/>
          <p:cNvSpPr txBox="1"/>
          <p:nvPr/>
        </p:nvSpPr>
        <p:spPr>
          <a:xfrm>
            <a:off x="795600" y="2200875"/>
            <a:ext cx="8348400" cy="28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model.fit</a:t>
            </a:r>
            <a:r>
              <a:rPr lang="en" sz="18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(</a:t>
            </a:r>
            <a:r>
              <a:rPr lang="en" sz="18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x_train</a:t>
            </a:r>
            <a:r>
              <a:rPr lang="en" sz="18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, </a:t>
            </a:r>
            <a:r>
              <a:rPr lang="en" sz="18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y_train</a:t>
            </a:r>
            <a:r>
              <a:rPr lang="en" sz="18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,</a:t>
            </a:r>
            <a:endParaRPr sz="1800"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          </a:t>
            </a:r>
            <a:r>
              <a:rPr lang="en" sz="18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batch_size</a:t>
            </a:r>
            <a:r>
              <a:rPr lang="en" sz="18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=64,</a:t>
            </a:r>
            <a:endParaRPr sz="1800"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          </a:t>
            </a:r>
            <a:r>
              <a:rPr lang="en" sz="18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steps_per_epoch</a:t>
            </a:r>
            <a:r>
              <a:rPr lang="en" sz="18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=5,</a:t>
            </a:r>
            <a:endParaRPr sz="1800"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          epochs=15,</a:t>
            </a:r>
            <a:endParaRPr sz="1800"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          verbose=0,</a:t>
            </a:r>
            <a:endParaRPr sz="1800"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          callbacks=[</a:t>
            </a:r>
            <a:r>
              <a:rPr lang="en" sz="18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LossAndErrorPrintingCallback</a:t>
            </a:r>
            <a:r>
              <a:rPr lang="en" sz="18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(),  </a:t>
            </a:r>
            <a:endParaRPr sz="1800"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                     </a:t>
            </a:r>
            <a:r>
              <a:rPr lang="en" sz="18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LearningRateScheduler</a:t>
            </a:r>
            <a:r>
              <a:rPr lang="en" sz="18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(</a:t>
            </a:r>
            <a:r>
              <a:rPr lang="en" sz="18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lr_schedule</a:t>
            </a:r>
            <a:r>
              <a:rPr lang="en" sz="18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)])</a:t>
            </a:r>
            <a:endParaRPr sz="1800"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</p:txBody>
      </p:sp>
      <p:sp>
        <p:nvSpPr>
          <p:cNvPr id="446" name="Google Shape;446;p58"/>
          <p:cNvSpPr txBox="1"/>
          <p:nvPr/>
        </p:nvSpPr>
        <p:spPr>
          <a:xfrm>
            <a:off x="795600" y="1507625"/>
            <a:ext cx="8348400" cy="3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Multiple callbacks can be used as a simple list</a:t>
            </a:r>
            <a:endParaRPr sz="1800" dirty="0">
              <a:latin typeface="Arial" panose="020B0604020202020204" pitchFamily="34" charset="0"/>
              <a:ea typeface="Lato"/>
              <a:cs typeface="Arial" panose="020B0604020202020204" pitchFamily="34" charset="0"/>
              <a:sym typeface="Lato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59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Keras functional APIs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60"/>
          <p:cNvSpPr txBox="1">
            <a:spLocks noGrp="1"/>
          </p:cNvSpPr>
          <p:nvPr>
            <p:ph type="title"/>
          </p:nvPr>
        </p:nvSpPr>
        <p:spPr>
          <a:xfrm>
            <a:off x="752550" y="5605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Keras Functional APIs - an introduction</a:t>
            </a:r>
            <a:endParaRPr/>
          </a:p>
        </p:txBody>
      </p:sp>
      <p:sp>
        <p:nvSpPr>
          <p:cNvPr id="457" name="Google Shape;457;p60"/>
          <p:cNvSpPr txBox="1"/>
          <p:nvPr/>
        </p:nvSpPr>
        <p:spPr>
          <a:xfrm>
            <a:off x="704996" y="1753333"/>
            <a:ext cx="7783500" cy="27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Arial" panose="020B0604020202020204" pitchFamily="34" charset="0"/>
                <a:ea typeface="Raleway Light"/>
                <a:cs typeface="Arial" panose="020B0604020202020204" pitchFamily="34" charset="0"/>
                <a:sym typeface="Raleway Light"/>
              </a:rPr>
              <a:t>The </a:t>
            </a:r>
            <a:r>
              <a:rPr lang="en" sz="2400" dirty="0" err="1">
                <a:latin typeface="Arial" panose="020B0604020202020204" pitchFamily="34" charset="0"/>
                <a:ea typeface="Raleway Light"/>
                <a:cs typeface="Arial" panose="020B0604020202020204" pitchFamily="34" charset="0"/>
                <a:sym typeface="Raleway Light"/>
              </a:rPr>
              <a:t>Keras</a:t>
            </a:r>
            <a:r>
              <a:rPr lang="en" sz="2400" dirty="0">
                <a:latin typeface="Arial" panose="020B0604020202020204" pitchFamily="34" charset="0"/>
                <a:ea typeface="Raleway Light"/>
                <a:cs typeface="Arial" panose="020B0604020202020204" pitchFamily="34" charset="0"/>
                <a:sym typeface="Raleway Light"/>
              </a:rPr>
              <a:t> functional API is the way to go for defining complex models, such as multi-output models, directed acyclic graphs, models with shared layers or for example residual neural networks.</a:t>
            </a:r>
            <a:endParaRPr sz="2400" dirty="0">
              <a:latin typeface="Arial" panose="020B0604020202020204" pitchFamily="34" charset="0"/>
              <a:ea typeface="Raleway Light"/>
              <a:cs typeface="Arial" panose="020B0604020202020204" pitchFamily="34" charset="0"/>
              <a:sym typeface="Raleway Light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61"/>
          <p:cNvSpPr txBox="1">
            <a:spLocks noGrp="1"/>
          </p:cNvSpPr>
          <p:nvPr>
            <p:ph type="title"/>
          </p:nvPr>
        </p:nvSpPr>
        <p:spPr>
          <a:xfrm>
            <a:off x="727800" y="4953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rgbClr val="000000"/>
                </a:solidFill>
              </a:rPr>
              <a:t>Example of </a:t>
            </a:r>
            <a:r>
              <a:rPr lang="en" sz="3600" dirty="0" err="1">
                <a:solidFill>
                  <a:srgbClr val="000000"/>
                </a:solidFill>
              </a:rPr>
              <a:t>Keras</a:t>
            </a:r>
            <a:r>
              <a:rPr lang="en" sz="3600" dirty="0">
                <a:solidFill>
                  <a:srgbClr val="000000"/>
                </a:solidFill>
              </a:rPr>
              <a:t> Functional APIs</a:t>
            </a:r>
            <a:endParaRPr sz="3600" b="0" dirty="0">
              <a:solidFill>
                <a:srgbClr val="000000"/>
              </a:solidFill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</p:txBody>
      </p:sp>
      <p:sp>
        <p:nvSpPr>
          <p:cNvPr id="463" name="Google Shape;463;p61"/>
          <p:cNvSpPr txBox="1"/>
          <p:nvPr/>
        </p:nvSpPr>
        <p:spPr>
          <a:xfrm>
            <a:off x="673425" y="1980250"/>
            <a:ext cx="8302500" cy="293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from </a:t>
            </a:r>
            <a:r>
              <a:rPr lang="en" sz="18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keras.layers</a:t>
            </a:r>
            <a:r>
              <a:rPr lang="en" sz="18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 import Input, Dense</a:t>
            </a:r>
            <a:endParaRPr sz="1800"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from </a:t>
            </a:r>
            <a:r>
              <a:rPr lang="en" sz="18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keras.models</a:t>
            </a:r>
            <a:r>
              <a:rPr lang="en" sz="18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 import Model</a:t>
            </a:r>
            <a:endParaRPr sz="1800"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inputs = Input(shape=(784,))</a:t>
            </a:r>
            <a:endParaRPr sz="1800"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output_1 = Dense(64, activation='</a:t>
            </a:r>
            <a:r>
              <a:rPr lang="en" sz="18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relu</a:t>
            </a:r>
            <a:r>
              <a:rPr lang="en" sz="18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')(inputs)</a:t>
            </a:r>
            <a:endParaRPr sz="1800"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output_2 = Dense(64, activation='</a:t>
            </a:r>
            <a:r>
              <a:rPr lang="en" sz="18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relu</a:t>
            </a:r>
            <a:r>
              <a:rPr lang="en" sz="18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')(output_1)</a:t>
            </a:r>
            <a:endParaRPr sz="1800"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predictions = Dense(10, activation='</a:t>
            </a:r>
            <a:r>
              <a:rPr lang="en" sz="18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softmax</a:t>
            </a:r>
            <a:r>
              <a:rPr lang="en" sz="18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')(output_2)</a:t>
            </a:r>
            <a:endParaRPr sz="1800"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model = Model(inputs=inputs, outputs=predictions)</a:t>
            </a:r>
            <a:endParaRPr sz="1800"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</p:txBody>
      </p:sp>
      <p:sp>
        <p:nvSpPr>
          <p:cNvPr id="464" name="Google Shape;464;p61"/>
          <p:cNvSpPr txBox="1">
            <a:spLocks noGrp="1"/>
          </p:cNvSpPr>
          <p:nvPr>
            <p:ph type="title"/>
          </p:nvPr>
        </p:nvSpPr>
        <p:spPr>
          <a:xfrm>
            <a:off x="727800" y="1348450"/>
            <a:ext cx="8503800" cy="6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rgbClr val="000000"/>
                </a:solidFill>
              </a:rPr>
              <a:t>Model definition</a:t>
            </a:r>
            <a:endParaRPr sz="3000" b="0" dirty="0">
              <a:solidFill>
                <a:srgbClr val="000000"/>
              </a:solidFill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25"/>
          <p:cNvPicPr preferRelativeResize="0"/>
          <p:nvPr/>
        </p:nvPicPr>
        <p:blipFill rotWithShape="1">
          <a:blip r:embed="rId3">
            <a:alphaModFix/>
          </a:blip>
          <a:srcRect l="-6880" t="1426" r="6879" b="7730"/>
          <a:stretch/>
        </p:blipFill>
        <p:spPr>
          <a:xfrm>
            <a:off x="523875" y="652525"/>
            <a:ext cx="8096251" cy="4141049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25"/>
          <p:cNvSpPr txBox="1">
            <a:spLocks noGrp="1"/>
          </p:cNvSpPr>
          <p:nvPr>
            <p:ph type="title" idx="4294967295"/>
          </p:nvPr>
        </p:nvSpPr>
        <p:spPr>
          <a:xfrm>
            <a:off x="562195" y="215600"/>
            <a:ext cx="82515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5"/>
                </a:solidFill>
              </a:rPr>
              <a:t>TensorFlow architecture</a:t>
            </a:r>
            <a:endParaRPr dirty="0">
              <a:solidFill>
                <a:schemeClr val="accent5"/>
              </a:solidFill>
            </a:endParaRPr>
          </a:p>
        </p:txBody>
      </p:sp>
      <p:sp>
        <p:nvSpPr>
          <p:cNvPr id="196" name="Google Shape;196;p25"/>
          <p:cNvSpPr txBox="1"/>
          <p:nvPr/>
        </p:nvSpPr>
        <p:spPr>
          <a:xfrm>
            <a:off x="3606900" y="4670150"/>
            <a:ext cx="5349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Arial" panose="020B0604020202020204" pitchFamily="34" charset="0"/>
                <a:ea typeface="Raleway Light"/>
                <a:cs typeface="Arial" panose="020B0604020202020204" pitchFamily="34" charset="0"/>
                <a:sym typeface="Raleway Light"/>
              </a:rPr>
              <a:t>Source: </a:t>
            </a:r>
            <a:r>
              <a:rPr lang="en" sz="1200" dirty="0">
                <a:solidFill>
                  <a:schemeClr val="dk1"/>
                </a:solidFill>
                <a:highlight>
                  <a:srgbClr val="FFFFFF"/>
                </a:highlight>
                <a:latin typeface="Arial" panose="020B0604020202020204" pitchFamily="34" charset="0"/>
                <a:ea typeface="Raleway Light"/>
                <a:cs typeface="Arial" panose="020B0604020202020204" pitchFamily="34" charset="0"/>
                <a:sym typeface="Raleway Light"/>
              </a:rPr>
              <a:t>Getting Started with TensorFlow 2.0 presentation Google I/O 2019</a:t>
            </a:r>
            <a:endParaRPr sz="1200" dirty="0">
              <a:latin typeface="Arial" panose="020B0604020202020204" pitchFamily="34" charset="0"/>
              <a:ea typeface="Raleway Light"/>
              <a:cs typeface="Arial" panose="020B0604020202020204" pitchFamily="34" charset="0"/>
              <a:sym typeface="Raleway Light"/>
            </a:endParaRPr>
          </a:p>
        </p:txBody>
      </p:sp>
      <p:pic>
        <p:nvPicPr>
          <p:cNvPr id="197" name="Google Shape;197;p25"/>
          <p:cNvPicPr preferRelativeResize="0"/>
          <p:nvPr/>
        </p:nvPicPr>
        <p:blipFill rotWithShape="1">
          <a:blip r:embed="rId4">
            <a:alphaModFix/>
          </a:blip>
          <a:srcRect l="7309" t="4404" r="7300" b="4404"/>
          <a:stretch/>
        </p:blipFill>
        <p:spPr>
          <a:xfrm>
            <a:off x="188101" y="338600"/>
            <a:ext cx="374094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62"/>
          <p:cNvSpPr txBox="1">
            <a:spLocks noGrp="1"/>
          </p:cNvSpPr>
          <p:nvPr>
            <p:ph type="title"/>
          </p:nvPr>
        </p:nvSpPr>
        <p:spPr>
          <a:xfrm>
            <a:off x="727800" y="5116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rgbClr val="000000"/>
                </a:solidFill>
              </a:rPr>
              <a:t>Example of </a:t>
            </a:r>
            <a:r>
              <a:rPr lang="en" sz="3600" dirty="0" err="1">
                <a:solidFill>
                  <a:srgbClr val="000000"/>
                </a:solidFill>
              </a:rPr>
              <a:t>Keras</a:t>
            </a:r>
            <a:r>
              <a:rPr lang="en" sz="3600" dirty="0">
                <a:solidFill>
                  <a:srgbClr val="000000"/>
                </a:solidFill>
              </a:rPr>
              <a:t> Functional APIs</a:t>
            </a:r>
            <a:endParaRPr sz="3600" b="0" dirty="0">
              <a:solidFill>
                <a:srgbClr val="000000"/>
              </a:solidFill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</p:txBody>
      </p:sp>
      <p:sp>
        <p:nvSpPr>
          <p:cNvPr id="470" name="Google Shape;470;p62"/>
          <p:cNvSpPr txBox="1"/>
          <p:nvPr/>
        </p:nvSpPr>
        <p:spPr>
          <a:xfrm>
            <a:off x="727800" y="2241725"/>
            <a:ext cx="8302500" cy="16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model.compile</a:t>
            </a:r>
            <a:r>
              <a:rPr lang="en" sz="18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(optimizer='</a:t>
            </a:r>
            <a:r>
              <a:rPr lang="en" sz="18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rmsprop</a:t>
            </a:r>
            <a:r>
              <a:rPr lang="en" sz="18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',</a:t>
            </a:r>
            <a:endParaRPr sz="1800"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              loss='</a:t>
            </a:r>
            <a:r>
              <a:rPr lang="en" sz="18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categorical_crossentropy</a:t>
            </a:r>
            <a:r>
              <a:rPr lang="en" sz="18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',</a:t>
            </a:r>
            <a:endParaRPr sz="1800"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              metrics=['accuracy'])</a:t>
            </a:r>
            <a:endParaRPr sz="1800"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model.fit</a:t>
            </a:r>
            <a:r>
              <a:rPr lang="en" sz="18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(data, labels)  </a:t>
            </a:r>
            <a:endParaRPr sz="1800"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1800"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</p:txBody>
      </p:sp>
      <p:sp>
        <p:nvSpPr>
          <p:cNvPr id="471" name="Google Shape;471;p62"/>
          <p:cNvSpPr txBox="1">
            <a:spLocks noGrp="1"/>
          </p:cNvSpPr>
          <p:nvPr>
            <p:ph type="title"/>
          </p:nvPr>
        </p:nvSpPr>
        <p:spPr>
          <a:xfrm>
            <a:off x="727789" y="1398000"/>
            <a:ext cx="8503800" cy="6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rgbClr val="000000"/>
                </a:solidFill>
              </a:rPr>
              <a:t>Compiling and training remain the same</a:t>
            </a:r>
            <a:endParaRPr sz="3000" b="0" dirty="0">
              <a:solidFill>
                <a:srgbClr val="000000"/>
              </a:solidFill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63"/>
          <p:cNvSpPr txBox="1">
            <a:spLocks noGrp="1"/>
          </p:cNvSpPr>
          <p:nvPr>
            <p:ph type="title"/>
          </p:nvPr>
        </p:nvSpPr>
        <p:spPr>
          <a:xfrm>
            <a:off x="767925" y="495925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Keras Functional APIs - everything is a layer</a:t>
            </a:r>
            <a:endParaRPr/>
          </a:p>
        </p:txBody>
      </p:sp>
      <p:sp>
        <p:nvSpPr>
          <p:cNvPr id="477" name="Google Shape;477;p63"/>
          <p:cNvSpPr txBox="1"/>
          <p:nvPr/>
        </p:nvSpPr>
        <p:spPr>
          <a:xfrm>
            <a:off x="767925" y="1522350"/>
            <a:ext cx="7783500" cy="27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Arial" panose="020B0604020202020204" pitchFamily="34" charset="0"/>
                <a:ea typeface="Raleway Light"/>
                <a:cs typeface="Arial" panose="020B0604020202020204" pitchFamily="34" charset="0"/>
                <a:sym typeface="Raleway Light"/>
              </a:rPr>
              <a:t>With the functional API, it is easy to reuse trained models: you can treat any model as if it were a layer, by calling it on a tensor. Note that by calling a model you aren't just reusing the architecture of the model, you are also reusing its weights.</a:t>
            </a:r>
            <a:endParaRPr sz="2400" dirty="0">
              <a:latin typeface="Arial" panose="020B0604020202020204" pitchFamily="34" charset="0"/>
              <a:ea typeface="Raleway Light"/>
              <a:cs typeface="Arial" panose="020B0604020202020204" pitchFamily="34" charset="0"/>
              <a:sym typeface="Raleway Light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64"/>
          <p:cNvSpPr txBox="1">
            <a:spLocks noGrp="1"/>
          </p:cNvSpPr>
          <p:nvPr>
            <p:ph type="title"/>
          </p:nvPr>
        </p:nvSpPr>
        <p:spPr>
          <a:xfrm>
            <a:off x="784475" y="534525"/>
            <a:ext cx="8520600" cy="55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Keras Functional APIs - everything is a layer</a:t>
            </a:r>
            <a:endParaRPr/>
          </a:p>
        </p:txBody>
      </p:sp>
      <p:sp>
        <p:nvSpPr>
          <p:cNvPr id="483" name="Google Shape;483;p64"/>
          <p:cNvSpPr txBox="1"/>
          <p:nvPr/>
        </p:nvSpPr>
        <p:spPr>
          <a:xfrm>
            <a:off x="737200" y="1404825"/>
            <a:ext cx="7783500" cy="17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Arial" panose="020B0604020202020204" pitchFamily="34" charset="0"/>
                <a:ea typeface="Raleway Light"/>
                <a:cs typeface="Arial" panose="020B0604020202020204" pitchFamily="34" charset="0"/>
                <a:sym typeface="Raleway Light"/>
              </a:rPr>
              <a:t>This can allow, for instance, to quickly create models that can process sequences of inputs. You could turn an image classification model into a video classification model, in just one line.</a:t>
            </a:r>
            <a:endParaRPr sz="2400" dirty="0">
              <a:latin typeface="Arial" panose="020B0604020202020204" pitchFamily="34" charset="0"/>
              <a:ea typeface="Raleway Light"/>
              <a:cs typeface="Arial" panose="020B0604020202020204" pitchFamily="34" charset="0"/>
              <a:sym typeface="Raleway Light"/>
            </a:endParaRPr>
          </a:p>
        </p:txBody>
      </p:sp>
      <p:sp>
        <p:nvSpPr>
          <p:cNvPr id="484" name="Google Shape;484;p64"/>
          <p:cNvSpPr txBox="1"/>
          <p:nvPr/>
        </p:nvSpPr>
        <p:spPr>
          <a:xfrm>
            <a:off x="851000" y="3291150"/>
            <a:ext cx="8140200" cy="16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333333"/>
                </a:solidFill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from</a:t>
            </a:r>
            <a:r>
              <a:rPr lang="en" sz="1800" dirty="0">
                <a:solidFill>
                  <a:schemeClr val="dk2"/>
                </a:solidFill>
                <a:highlight>
                  <a:srgbClr val="FFFFFF"/>
                </a:highlight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 </a:t>
            </a:r>
            <a:r>
              <a:rPr lang="en" sz="1800" dirty="0" err="1">
                <a:solidFill>
                  <a:schemeClr val="dk2"/>
                </a:solidFill>
                <a:highlight>
                  <a:srgbClr val="FFFFFF"/>
                </a:highlight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keras.layers</a:t>
            </a:r>
            <a:r>
              <a:rPr lang="en" sz="1800" dirty="0">
                <a:solidFill>
                  <a:schemeClr val="dk2"/>
                </a:solidFill>
                <a:highlight>
                  <a:srgbClr val="FFFFFF"/>
                </a:highlight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 </a:t>
            </a:r>
            <a:r>
              <a:rPr lang="en" sz="1800" dirty="0">
                <a:solidFill>
                  <a:srgbClr val="333333"/>
                </a:solidFill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import</a:t>
            </a:r>
            <a:r>
              <a:rPr lang="en" sz="1800" dirty="0">
                <a:solidFill>
                  <a:schemeClr val="dk2"/>
                </a:solidFill>
                <a:highlight>
                  <a:srgbClr val="FFFFFF"/>
                </a:highlight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 </a:t>
            </a:r>
            <a:r>
              <a:rPr lang="en" sz="1800" dirty="0" err="1">
                <a:solidFill>
                  <a:schemeClr val="dk2"/>
                </a:solidFill>
                <a:highlight>
                  <a:srgbClr val="FFFFFF"/>
                </a:highlight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TimeDistributed</a:t>
            </a:r>
            <a:endParaRPr sz="1800" dirty="0">
              <a:solidFill>
                <a:schemeClr val="dk2"/>
              </a:solidFill>
              <a:highlight>
                <a:srgbClr val="FFFFFF"/>
              </a:highlight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2"/>
              </a:solidFill>
              <a:highlight>
                <a:srgbClr val="FFFFFF"/>
              </a:highlight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err="1">
                <a:solidFill>
                  <a:schemeClr val="dk2"/>
                </a:solidFill>
                <a:highlight>
                  <a:srgbClr val="FFFFFF"/>
                </a:highlight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input_sequences</a:t>
            </a:r>
            <a:r>
              <a:rPr lang="en" sz="1800" dirty="0">
                <a:solidFill>
                  <a:schemeClr val="dk2"/>
                </a:solidFill>
                <a:highlight>
                  <a:srgbClr val="FFFFFF"/>
                </a:highlight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 = Input(shape=(</a:t>
            </a:r>
            <a:r>
              <a:rPr lang="en" sz="1800" dirty="0">
                <a:solidFill>
                  <a:srgbClr val="008080"/>
                </a:solidFill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20</a:t>
            </a:r>
            <a:r>
              <a:rPr lang="en" sz="1800" dirty="0">
                <a:solidFill>
                  <a:schemeClr val="dk2"/>
                </a:solidFill>
                <a:highlight>
                  <a:srgbClr val="FFFFFF"/>
                </a:highlight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, </a:t>
            </a:r>
            <a:r>
              <a:rPr lang="en" sz="1800" dirty="0">
                <a:solidFill>
                  <a:srgbClr val="008080"/>
                </a:solidFill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784</a:t>
            </a:r>
            <a:r>
              <a:rPr lang="en" sz="1800" dirty="0">
                <a:solidFill>
                  <a:schemeClr val="dk2"/>
                </a:solidFill>
                <a:highlight>
                  <a:srgbClr val="FFFFFF"/>
                </a:highlight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))</a:t>
            </a:r>
            <a:endParaRPr sz="1800" dirty="0">
              <a:solidFill>
                <a:schemeClr val="dk2"/>
              </a:solidFill>
              <a:highlight>
                <a:srgbClr val="FFFFFF"/>
              </a:highlight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err="1">
                <a:solidFill>
                  <a:schemeClr val="dk2"/>
                </a:solidFill>
                <a:highlight>
                  <a:srgbClr val="FFFFFF"/>
                </a:highlight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processed_sequences</a:t>
            </a:r>
            <a:r>
              <a:rPr lang="en" sz="1800" dirty="0">
                <a:solidFill>
                  <a:schemeClr val="dk2"/>
                </a:solidFill>
                <a:highlight>
                  <a:srgbClr val="FFFFFF"/>
                </a:highlight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 = </a:t>
            </a:r>
            <a:r>
              <a:rPr lang="en" sz="1800" dirty="0" err="1">
                <a:solidFill>
                  <a:schemeClr val="dk2"/>
                </a:solidFill>
                <a:highlight>
                  <a:srgbClr val="FFFFFF"/>
                </a:highlight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TimeDistributed</a:t>
            </a:r>
            <a:r>
              <a:rPr lang="en" sz="1800" dirty="0">
                <a:solidFill>
                  <a:schemeClr val="dk2"/>
                </a:solidFill>
                <a:highlight>
                  <a:srgbClr val="FFFFFF"/>
                </a:highlight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(model)(</a:t>
            </a:r>
            <a:r>
              <a:rPr lang="en" sz="1800" dirty="0" err="1">
                <a:solidFill>
                  <a:schemeClr val="dk2"/>
                </a:solidFill>
                <a:highlight>
                  <a:srgbClr val="FFFFFF"/>
                </a:highlight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input_sequences</a:t>
            </a:r>
            <a:r>
              <a:rPr lang="en" sz="1800" dirty="0">
                <a:solidFill>
                  <a:schemeClr val="dk2"/>
                </a:solidFill>
                <a:highlight>
                  <a:srgbClr val="FFFFFF"/>
                </a:highlight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)</a:t>
            </a:r>
            <a:endParaRPr sz="1800" dirty="0">
              <a:latin typeface="Arial" panose="020B0604020202020204" pitchFamily="34" charset="0"/>
              <a:ea typeface="Lato"/>
              <a:cs typeface="Arial" panose="020B0604020202020204" pitchFamily="34" charset="0"/>
              <a:sym typeface="Lato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65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 acceleration</a:t>
            </a: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66"/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Using hardware acceleration in Google Colab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495" name="Google Shape;495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5955" y="844525"/>
            <a:ext cx="2160770" cy="306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6" name="Google Shape;496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71875" y="940312"/>
            <a:ext cx="3841061" cy="2872574"/>
          </a:xfrm>
          <a:prstGeom prst="rect">
            <a:avLst/>
          </a:prstGeom>
          <a:noFill/>
          <a:ln>
            <a:noFill/>
          </a:ln>
        </p:spPr>
      </p:pic>
      <p:sp>
        <p:nvSpPr>
          <p:cNvPr id="497" name="Google Shape;497;p66"/>
          <p:cNvSpPr txBox="1"/>
          <p:nvPr/>
        </p:nvSpPr>
        <p:spPr>
          <a:xfrm>
            <a:off x="568975" y="3997975"/>
            <a:ext cx="7844100" cy="6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Arial" panose="020B0604020202020204" pitchFamily="34" charset="0"/>
                <a:ea typeface="Raleway Light"/>
                <a:cs typeface="Arial" panose="020B0604020202020204" pitchFamily="34" charset="0"/>
                <a:sym typeface="Raleway Light"/>
              </a:rPr>
              <a:t>Changing the Hardware accelerator setting will make restarting the runtime necessary</a:t>
            </a:r>
            <a:endParaRPr sz="1800" dirty="0">
              <a:latin typeface="Arial" panose="020B0604020202020204" pitchFamily="34" charset="0"/>
              <a:ea typeface="Raleway Light"/>
              <a:cs typeface="Arial" panose="020B0604020202020204" pitchFamily="34" charset="0"/>
              <a:sym typeface="Raleway Light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67"/>
          <p:cNvSpPr txBox="1">
            <a:spLocks noGrp="1"/>
          </p:cNvSpPr>
          <p:nvPr>
            <p:ph type="title"/>
          </p:nvPr>
        </p:nvSpPr>
        <p:spPr>
          <a:xfrm>
            <a:off x="727800" y="511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rgbClr val="000000"/>
                </a:solidFill>
              </a:rPr>
              <a:t>Testing presence of a GPU</a:t>
            </a:r>
            <a:endParaRPr sz="3600" b="0" dirty="0">
              <a:solidFill>
                <a:srgbClr val="000000"/>
              </a:solidFill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</p:txBody>
      </p:sp>
      <p:sp>
        <p:nvSpPr>
          <p:cNvPr id="503" name="Google Shape;503;p67"/>
          <p:cNvSpPr txBox="1"/>
          <p:nvPr/>
        </p:nvSpPr>
        <p:spPr>
          <a:xfrm>
            <a:off x="784075" y="1467275"/>
            <a:ext cx="8302500" cy="6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print(</a:t>
            </a:r>
            <a:r>
              <a:rPr lang="en" sz="18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tf.test.is_gpu_available</a:t>
            </a:r>
            <a:r>
              <a:rPr lang="en" sz="18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())</a:t>
            </a:r>
            <a:endParaRPr sz="1800"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</p:txBody>
      </p:sp>
      <p:sp>
        <p:nvSpPr>
          <p:cNvPr id="504" name="Google Shape;504;p67"/>
          <p:cNvSpPr txBox="1"/>
          <p:nvPr/>
        </p:nvSpPr>
        <p:spPr>
          <a:xfrm>
            <a:off x="784075" y="2305475"/>
            <a:ext cx="8302500" cy="16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device_name</a:t>
            </a:r>
            <a:r>
              <a:rPr lang="en" sz="18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 = </a:t>
            </a:r>
            <a:r>
              <a:rPr lang="en" sz="18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tf.test.gpu_device_name</a:t>
            </a:r>
            <a:r>
              <a:rPr lang="en" sz="18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() </a:t>
            </a:r>
            <a:endParaRPr sz="1800"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if </a:t>
            </a:r>
            <a:r>
              <a:rPr lang="en" sz="18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device_name</a:t>
            </a:r>
            <a:r>
              <a:rPr lang="en" sz="18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 != '/device:GPU:0':</a:t>
            </a:r>
            <a:endParaRPr sz="1800"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raise </a:t>
            </a:r>
            <a:r>
              <a:rPr lang="en" sz="18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SystemError</a:t>
            </a:r>
            <a:r>
              <a:rPr lang="en" sz="18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('GPU device not found.') </a:t>
            </a:r>
            <a:endParaRPr sz="1800"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print('Found GPU at: {}'.format(</a:t>
            </a:r>
            <a:r>
              <a:rPr lang="en" sz="18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device_name</a:t>
            </a:r>
            <a:r>
              <a:rPr lang="en" sz="18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))</a:t>
            </a:r>
            <a:endParaRPr sz="1800"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68"/>
          <p:cNvSpPr txBox="1">
            <a:spLocks noGrp="1"/>
          </p:cNvSpPr>
          <p:nvPr>
            <p:ph type="title"/>
          </p:nvPr>
        </p:nvSpPr>
        <p:spPr>
          <a:xfrm>
            <a:off x="727800" y="5605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rgbClr val="000000"/>
                </a:solidFill>
              </a:rPr>
              <a:t>Putting operations on a device</a:t>
            </a:r>
            <a:endParaRPr sz="3600" b="0" dirty="0">
              <a:solidFill>
                <a:srgbClr val="000000"/>
              </a:solidFill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</p:txBody>
      </p:sp>
      <p:sp>
        <p:nvSpPr>
          <p:cNvPr id="510" name="Google Shape;510;p68"/>
          <p:cNvSpPr txBox="1"/>
          <p:nvPr/>
        </p:nvSpPr>
        <p:spPr>
          <a:xfrm>
            <a:off x="678075" y="1571125"/>
            <a:ext cx="8302500" cy="25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with </a:t>
            </a:r>
            <a:r>
              <a:rPr lang="en" sz="24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tf.device</a:t>
            </a:r>
            <a:r>
              <a:rPr lang="en" sz="24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('/gpu:0'):</a:t>
            </a:r>
            <a:endParaRPr sz="2400"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# Your code here</a:t>
            </a:r>
            <a:endParaRPr sz="2400"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with </a:t>
            </a:r>
            <a:r>
              <a:rPr lang="en" sz="24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tf.device</a:t>
            </a:r>
            <a:r>
              <a:rPr lang="en" sz="24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('/cpu:0'):</a:t>
            </a:r>
            <a:endParaRPr sz="2400"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# Your code here</a:t>
            </a:r>
            <a:endParaRPr sz="2400"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6"/>
          <p:cNvSpPr txBox="1">
            <a:spLocks noGrp="1"/>
          </p:cNvSpPr>
          <p:nvPr>
            <p:ph type="title"/>
          </p:nvPr>
        </p:nvSpPr>
        <p:spPr>
          <a:xfrm>
            <a:off x="793764" y="143150"/>
            <a:ext cx="67047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Training Workflow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203" name="Google Shape;203;p26"/>
          <p:cNvCxnSpPr/>
          <p:nvPr/>
        </p:nvCxnSpPr>
        <p:spPr>
          <a:xfrm>
            <a:off x="6493789" y="1815030"/>
            <a:ext cx="482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4" name="Google Shape;204;p26"/>
          <p:cNvCxnSpPr/>
          <p:nvPr/>
        </p:nvCxnSpPr>
        <p:spPr>
          <a:xfrm>
            <a:off x="2199692" y="1815172"/>
            <a:ext cx="328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5" name="Google Shape;205;p26"/>
          <p:cNvCxnSpPr/>
          <p:nvPr/>
        </p:nvCxnSpPr>
        <p:spPr>
          <a:xfrm>
            <a:off x="4443882" y="1815172"/>
            <a:ext cx="328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06" name="Google Shape;206;p26"/>
          <p:cNvSpPr/>
          <p:nvPr/>
        </p:nvSpPr>
        <p:spPr>
          <a:xfrm>
            <a:off x="352500" y="1437075"/>
            <a:ext cx="1843200" cy="749100"/>
          </a:xfrm>
          <a:prstGeom prst="rect">
            <a:avLst/>
          </a:prstGeom>
          <a:solidFill>
            <a:srgbClr val="FF6F00"/>
          </a:solidFill>
          <a:ln w="9525" cap="flat" cmpd="sng">
            <a:solidFill>
              <a:srgbClr val="FF6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dirty="0">
                <a:solidFill>
                  <a:schemeClr val="lt1"/>
                </a:solidFill>
                <a:latin typeface="Arial" panose="020B0604020202020204" pitchFamily="34" charset="0"/>
                <a:ea typeface="Google Sans"/>
                <a:cs typeface="Arial" panose="020B0604020202020204" pitchFamily="34" charset="0"/>
                <a:sym typeface="Google Sans"/>
              </a:rPr>
              <a:t>Data Ingestion and Transformation</a:t>
            </a:r>
            <a:endParaRPr sz="1400" dirty="0">
              <a:solidFill>
                <a:schemeClr val="lt1"/>
              </a:solidFill>
              <a:latin typeface="Arial" panose="020B0604020202020204" pitchFamily="34" charset="0"/>
              <a:ea typeface="Google Sans"/>
              <a:cs typeface="Arial" panose="020B0604020202020204" pitchFamily="34" charset="0"/>
              <a:sym typeface="Google Sans"/>
            </a:endParaRPr>
          </a:p>
        </p:txBody>
      </p:sp>
      <p:sp>
        <p:nvSpPr>
          <p:cNvPr id="207" name="Google Shape;207;p26"/>
          <p:cNvSpPr/>
          <p:nvPr/>
        </p:nvSpPr>
        <p:spPr>
          <a:xfrm>
            <a:off x="2564650" y="1437075"/>
            <a:ext cx="1843200" cy="749100"/>
          </a:xfrm>
          <a:prstGeom prst="rect">
            <a:avLst/>
          </a:prstGeom>
          <a:solidFill>
            <a:srgbClr val="FF6F00"/>
          </a:solidFill>
          <a:ln w="9525" cap="flat" cmpd="sng">
            <a:solidFill>
              <a:srgbClr val="FF6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lt1"/>
                </a:solidFill>
                <a:latin typeface="Arial" panose="020B0604020202020204" pitchFamily="34" charset="0"/>
                <a:ea typeface="Google Sans"/>
                <a:cs typeface="Arial" panose="020B0604020202020204" pitchFamily="34" charset="0"/>
                <a:sym typeface="Google Sans"/>
              </a:rPr>
              <a:t>Model Building</a:t>
            </a:r>
            <a:endParaRPr sz="1400" dirty="0">
              <a:solidFill>
                <a:schemeClr val="lt1"/>
              </a:solidFill>
              <a:latin typeface="Arial" panose="020B0604020202020204" pitchFamily="34" charset="0"/>
              <a:ea typeface="Google Sans"/>
              <a:cs typeface="Arial" panose="020B0604020202020204" pitchFamily="34" charset="0"/>
              <a:sym typeface="Google Sans"/>
            </a:endParaRPr>
          </a:p>
        </p:txBody>
      </p:sp>
      <p:sp>
        <p:nvSpPr>
          <p:cNvPr id="208" name="Google Shape;208;p26"/>
          <p:cNvSpPr/>
          <p:nvPr/>
        </p:nvSpPr>
        <p:spPr>
          <a:xfrm>
            <a:off x="4776801" y="1437075"/>
            <a:ext cx="1843200" cy="749100"/>
          </a:xfrm>
          <a:prstGeom prst="rect">
            <a:avLst/>
          </a:prstGeom>
          <a:solidFill>
            <a:srgbClr val="FF6F00"/>
          </a:solidFill>
          <a:ln w="9525" cap="flat" cmpd="sng">
            <a:solidFill>
              <a:srgbClr val="FF6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lt1"/>
                </a:solidFill>
                <a:latin typeface="Arial" panose="020B0604020202020204" pitchFamily="34" charset="0"/>
                <a:ea typeface="Google Sans"/>
                <a:cs typeface="Arial" panose="020B0604020202020204" pitchFamily="34" charset="0"/>
                <a:sym typeface="Google Sans"/>
              </a:rPr>
              <a:t>Training</a:t>
            </a:r>
            <a:endParaRPr sz="1400" dirty="0">
              <a:solidFill>
                <a:schemeClr val="lt1"/>
              </a:solidFill>
              <a:latin typeface="Arial" panose="020B0604020202020204" pitchFamily="34" charset="0"/>
              <a:ea typeface="Google Sans"/>
              <a:cs typeface="Arial" panose="020B0604020202020204" pitchFamily="34" charset="0"/>
              <a:sym typeface="Google Sans"/>
            </a:endParaRPr>
          </a:p>
        </p:txBody>
      </p:sp>
      <p:sp>
        <p:nvSpPr>
          <p:cNvPr id="209" name="Google Shape;209;p26"/>
          <p:cNvSpPr/>
          <p:nvPr/>
        </p:nvSpPr>
        <p:spPr>
          <a:xfrm>
            <a:off x="6988951" y="1440404"/>
            <a:ext cx="1843200" cy="749100"/>
          </a:xfrm>
          <a:prstGeom prst="rect">
            <a:avLst/>
          </a:prstGeom>
          <a:solidFill>
            <a:srgbClr val="FF6F00"/>
          </a:solidFill>
          <a:ln w="9525" cap="flat" cmpd="sng">
            <a:solidFill>
              <a:srgbClr val="FF6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lt1"/>
                </a:solidFill>
                <a:latin typeface="Arial" panose="020B0604020202020204" pitchFamily="34" charset="0"/>
                <a:ea typeface="Google Sans"/>
                <a:cs typeface="Arial" panose="020B0604020202020204" pitchFamily="34" charset="0"/>
                <a:sym typeface="Google Sans"/>
              </a:rPr>
              <a:t>Saving</a:t>
            </a:r>
            <a:endParaRPr sz="1400" dirty="0">
              <a:solidFill>
                <a:schemeClr val="lt1"/>
              </a:solidFill>
              <a:latin typeface="Arial" panose="020B0604020202020204" pitchFamily="34" charset="0"/>
              <a:ea typeface="Google Sans"/>
              <a:cs typeface="Arial" panose="020B0604020202020204" pitchFamily="34" charset="0"/>
              <a:sym typeface="Google Sans"/>
            </a:endParaRPr>
          </a:p>
        </p:txBody>
      </p:sp>
      <p:sp>
        <p:nvSpPr>
          <p:cNvPr id="210" name="Google Shape;210;p26"/>
          <p:cNvSpPr/>
          <p:nvPr/>
        </p:nvSpPr>
        <p:spPr>
          <a:xfrm>
            <a:off x="579228" y="2386859"/>
            <a:ext cx="1389600" cy="205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dirty="0" err="1">
                <a:latin typeface="Arial" panose="020B0604020202020204" pitchFamily="34" charset="0"/>
                <a:ea typeface="Google Sans"/>
                <a:cs typeface="Arial" panose="020B0604020202020204" pitchFamily="34" charset="0"/>
                <a:sym typeface="Google Sans"/>
              </a:rPr>
              <a:t>tf.data</a:t>
            </a:r>
            <a:endParaRPr sz="1400" dirty="0">
              <a:latin typeface="Arial" panose="020B0604020202020204" pitchFamily="34" charset="0"/>
              <a:ea typeface="Google Sans"/>
              <a:cs typeface="Arial" panose="020B0604020202020204" pitchFamily="34" charset="0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dirty="0">
              <a:latin typeface="Arial" panose="020B0604020202020204" pitchFamily="34" charset="0"/>
              <a:ea typeface="Google Sans"/>
              <a:cs typeface="Arial" panose="020B0604020202020204" pitchFamily="34" charset="0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dirty="0">
                <a:latin typeface="Arial" panose="020B0604020202020204" pitchFamily="34" charset="0"/>
                <a:ea typeface="Google Sans"/>
                <a:cs typeface="Arial" panose="020B0604020202020204" pitchFamily="34" charset="0"/>
                <a:sym typeface="Google Sans"/>
              </a:rPr>
              <a:t>Feature Columns</a:t>
            </a:r>
            <a:endParaRPr sz="1400" dirty="0"/>
          </a:p>
        </p:txBody>
      </p:sp>
      <p:sp>
        <p:nvSpPr>
          <p:cNvPr id="211" name="Google Shape;211;p26"/>
          <p:cNvSpPr/>
          <p:nvPr/>
        </p:nvSpPr>
        <p:spPr>
          <a:xfrm>
            <a:off x="2792708" y="2386859"/>
            <a:ext cx="1389600" cy="205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 err="1">
                <a:latin typeface="Arial" panose="020B0604020202020204" pitchFamily="34" charset="0"/>
                <a:ea typeface="Google Sans"/>
                <a:cs typeface="Arial" panose="020B0604020202020204" pitchFamily="34" charset="0"/>
                <a:sym typeface="Google Sans"/>
              </a:rPr>
              <a:t>Keras</a:t>
            </a:r>
            <a:endParaRPr sz="1400" dirty="0">
              <a:latin typeface="Arial" panose="020B0604020202020204" pitchFamily="34" charset="0"/>
              <a:ea typeface="Google Sans"/>
              <a:cs typeface="Arial" panose="020B0604020202020204" pitchFamily="34" charset="0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latin typeface="Arial" panose="020B0604020202020204" pitchFamily="34" charset="0"/>
              <a:ea typeface="Google Sans"/>
              <a:cs typeface="Arial" panose="020B0604020202020204" pitchFamily="34" charset="0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Arial" panose="020B0604020202020204" pitchFamily="34" charset="0"/>
                <a:ea typeface="Google Sans"/>
                <a:cs typeface="Arial" panose="020B0604020202020204" pitchFamily="34" charset="0"/>
                <a:sym typeface="Google Sans"/>
              </a:rPr>
              <a:t>Premade Estimators</a:t>
            </a:r>
            <a:endParaRPr sz="1400" dirty="0">
              <a:latin typeface="Arial" panose="020B0604020202020204" pitchFamily="34" charset="0"/>
              <a:ea typeface="Google Sans"/>
              <a:cs typeface="Arial" panose="020B0604020202020204" pitchFamily="34" charset="0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latin typeface="Arial" panose="020B0604020202020204" pitchFamily="34" charset="0"/>
              <a:ea typeface="Google Sans"/>
              <a:cs typeface="Arial" panose="020B0604020202020204" pitchFamily="34" charset="0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Arial" panose="020B0604020202020204" pitchFamily="34" charset="0"/>
                <a:ea typeface="Google Sans"/>
                <a:cs typeface="Arial" panose="020B0604020202020204" pitchFamily="34" charset="0"/>
                <a:sym typeface="Google Sans"/>
              </a:rPr>
              <a:t>Custom</a:t>
            </a:r>
            <a:endParaRPr sz="1400" dirty="0">
              <a:latin typeface="Arial" panose="020B0604020202020204" pitchFamily="34" charset="0"/>
              <a:ea typeface="Google Sans"/>
              <a:cs typeface="Arial" panose="020B0604020202020204" pitchFamily="34" charset="0"/>
              <a:sym typeface="Google Sans"/>
            </a:endParaRPr>
          </a:p>
        </p:txBody>
      </p:sp>
      <p:sp>
        <p:nvSpPr>
          <p:cNvPr id="212" name="Google Shape;212;p26"/>
          <p:cNvSpPr/>
          <p:nvPr/>
        </p:nvSpPr>
        <p:spPr>
          <a:xfrm>
            <a:off x="4999419" y="2386859"/>
            <a:ext cx="1389600" cy="205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Arial" panose="020B0604020202020204" pitchFamily="34" charset="0"/>
                <a:ea typeface="Google Sans"/>
                <a:cs typeface="Arial" panose="020B0604020202020204" pitchFamily="34" charset="0"/>
                <a:sym typeface="Google Sans"/>
              </a:rPr>
              <a:t>Eager Execution</a:t>
            </a:r>
            <a:endParaRPr sz="1400" dirty="0">
              <a:latin typeface="Arial" panose="020B0604020202020204" pitchFamily="34" charset="0"/>
              <a:ea typeface="Google Sans"/>
              <a:cs typeface="Arial" panose="020B0604020202020204" pitchFamily="34" charset="0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latin typeface="Arial" panose="020B0604020202020204" pitchFamily="34" charset="0"/>
              <a:ea typeface="Google Sans"/>
              <a:cs typeface="Arial" panose="020B0604020202020204" pitchFamily="34" charset="0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Arial" panose="020B0604020202020204" pitchFamily="34" charset="0"/>
                <a:ea typeface="Google Sans"/>
                <a:cs typeface="Arial" panose="020B0604020202020204" pitchFamily="34" charset="0"/>
                <a:sym typeface="Google Sans"/>
              </a:rPr>
              <a:t>Autograph</a:t>
            </a:r>
            <a:endParaRPr sz="1400" dirty="0">
              <a:latin typeface="Arial" panose="020B0604020202020204" pitchFamily="34" charset="0"/>
              <a:ea typeface="Google Sans"/>
              <a:cs typeface="Arial" panose="020B0604020202020204" pitchFamily="34" charset="0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latin typeface="Arial" panose="020B0604020202020204" pitchFamily="34" charset="0"/>
              <a:ea typeface="Google Sans"/>
              <a:cs typeface="Arial" panose="020B0604020202020204" pitchFamily="34" charset="0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Arial" panose="020B0604020202020204" pitchFamily="34" charset="0"/>
                <a:ea typeface="Google Sans"/>
                <a:cs typeface="Arial" panose="020B0604020202020204" pitchFamily="34" charset="0"/>
                <a:sym typeface="Google Sans"/>
              </a:rPr>
              <a:t>Distribution Strategy</a:t>
            </a:r>
            <a:endParaRPr sz="1400" dirty="0">
              <a:latin typeface="Arial" panose="020B0604020202020204" pitchFamily="34" charset="0"/>
              <a:ea typeface="Google Sans"/>
              <a:cs typeface="Arial" panose="020B0604020202020204" pitchFamily="34" charset="0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latin typeface="Arial" panose="020B0604020202020204" pitchFamily="34" charset="0"/>
              <a:ea typeface="Google Sans"/>
              <a:cs typeface="Arial" panose="020B0604020202020204" pitchFamily="34" charset="0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 err="1">
                <a:latin typeface="Arial" panose="020B0604020202020204" pitchFamily="34" charset="0"/>
                <a:ea typeface="Google Sans"/>
                <a:cs typeface="Arial" panose="020B0604020202020204" pitchFamily="34" charset="0"/>
                <a:sym typeface="Google Sans"/>
              </a:rPr>
              <a:t>Tensorboard</a:t>
            </a:r>
            <a:endParaRPr sz="1400" dirty="0">
              <a:latin typeface="Arial" panose="020B0604020202020204" pitchFamily="34" charset="0"/>
              <a:ea typeface="Google Sans"/>
              <a:cs typeface="Arial" panose="020B0604020202020204" pitchFamily="34" charset="0"/>
              <a:sym typeface="Google Sans"/>
            </a:endParaRPr>
          </a:p>
        </p:txBody>
      </p:sp>
      <p:sp>
        <p:nvSpPr>
          <p:cNvPr id="213" name="Google Shape;213;p26"/>
          <p:cNvSpPr/>
          <p:nvPr/>
        </p:nvSpPr>
        <p:spPr>
          <a:xfrm>
            <a:off x="7206131" y="2386859"/>
            <a:ext cx="1389600" cy="205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 err="1">
                <a:latin typeface="Arial" panose="020B0604020202020204" pitchFamily="34" charset="0"/>
                <a:ea typeface="Google Sans"/>
                <a:cs typeface="Arial" panose="020B0604020202020204" pitchFamily="34" charset="0"/>
                <a:sym typeface="Google Sans"/>
              </a:rPr>
              <a:t>SavedModel</a:t>
            </a:r>
            <a:endParaRPr sz="1400" dirty="0">
              <a:latin typeface="Arial" panose="020B0604020202020204" pitchFamily="34" charset="0"/>
              <a:ea typeface="Google Sans"/>
              <a:cs typeface="Arial" panose="020B0604020202020204" pitchFamily="34" charset="0"/>
              <a:sym typeface="Google Sans"/>
            </a:endParaRPr>
          </a:p>
        </p:txBody>
      </p:sp>
      <p:sp>
        <p:nvSpPr>
          <p:cNvPr id="214" name="Google Shape;214;p26"/>
          <p:cNvSpPr txBox="1"/>
          <p:nvPr/>
        </p:nvSpPr>
        <p:spPr>
          <a:xfrm>
            <a:off x="3606900" y="4670150"/>
            <a:ext cx="5349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Arial" panose="020B0604020202020204" pitchFamily="34" charset="0"/>
                <a:ea typeface="Raleway Light"/>
                <a:cs typeface="Arial" panose="020B0604020202020204" pitchFamily="34" charset="0"/>
                <a:sym typeface="Raleway Light"/>
              </a:rPr>
              <a:t>Source: </a:t>
            </a:r>
            <a:r>
              <a:rPr lang="en" sz="1200" dirty="0">
                <a:solidFill>
                  <a:schemeClr val="dk1"/>
                </a:solidFill>
                <a:highlight>
                  <a:srgbClr val="FFFFFF"/>
                </a:highlight>
                <a:latin typeface="Arial" panose="020B0604020202020204" pitchFamily="34" charset="0"/>
                <a:ea typeface="Raleway Light"/>
                <a:cs typeface="Arial" panose="020B0604020202020204" pitchFamily="34" charset="0"/>
                <a:sym typeface="Raleway Light"/>
              </a:rPr>
              <a:t>Getting Started with TensorFlow 2.0 presentation Google I/O 2019</a:t>
            </a:r>
            <a:endParaRPr sz="1200" dirty="0">
              <a:latin typeface="Arial" panose="020B0604020202020204" pitchFamily="34" charset="0"/>
              <a:ea typeface="Raleway Light"/>
              <a:cs typeface="Arial" panose="020B0604020202020204" pitchFamily="34" charset="0"/>
              <a:sym typeface="Raleway Ligh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7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TensorFlow 2.0</a:t>
            </a:r>
            <a:endParaRPr/>
          </a:p>
        </p:txBody>
      </p:sp>
      <p:pic>
        <p:nvPicPr>
          <p:cNvPr id="220" name="Google Shape;22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7"/>
          <p:cNvSpPr txBox="1"/>
          <p:nvPr/>
        </p:nvSpPr>
        <p:spPr>
          <a:xfrm>
            <a:off x="3916125" y="4059750"/>
            <a:ext cx="1403400" cy="8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rgbClr val="37474F"/>
                </a:solidFill>
                <a:latin typeface="Raleway"/>
                <a:ea typeface="Raleway"/>
                <a:cs typeface="Raleway"/>
                <a:sym typeface="Raleway"/>
              </a:rPr>
              <a:t>2.x</a:t>
            </a:r>
            <a:endParaRPr sz="6000" b="1">
              <a:solidFill>
                <a:srgbClr val="37474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9"/>
          <p:cNvSpPr txBox="1">
            <a:spLocks noGrp="1"/>
          </p:cNvSpPr>
          <p:nvPr>
            <p:ph type="title"/>
          </p:nvPr>
        </p:nvSpPr>
        <p:spPr>
          <a:xfrm>
            <a:off x="311700" y="396750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tensorflow-gpu</a:t>
            </a:r>
            <a:r>
              <a:rPr lang="en" dirty="0"/>
              <a:t> version dependencies</a:t>
            </a:r>
            <a:endParaRPr dirty="0"/>
          </a:p>
        </p:txBody>
      </p:sp>
      <p:pic>
        <p:nvPicPr>
          <p:cNvPr id="233" name="Google Shape;23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36350"/>
            <a:ext cx="8839200" cy="3432699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29"/>
          <p:cNvSpPr txBox="1"/>
          <p:nvPr/>
        </p:nvSpPr>
        <p:spPr>
          <a:xfrm>
            <a:off x="7169050" y="4799125"/>
            <a:ext cx="1950000" cy="3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Source: TF documentation</a:t>
            </a:r>
            <a:endParaRPr sz="1100" dirty="0">
              <a:latin typeface="Arial" panose="020B0604020202020204" pitchFamily="34" charset="0"/>
              <a:ea typeface="Lato"/>
              <a:cs typeface="Arial" panose="020B0604020202020204" pitchFamily="34" charset="0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0"/>
          <p:cNvSpPr txBox="1">
            <a:spLocks noGrp="1"/>
          </p:cNvSpPr>
          <p:nvPr>
            <p:ph type="title"/>
          </p:nvPr>
        </p:nvSpPr>
        <p:spPr>
          <a:xfrm>
            <a:off x="815125" y="5361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Check the installed version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40" name="Google Shape;240;p30"/>
          <p:cNvSpPr txBox="1"/>
          <p:nvPr/>
        </p:nvSpPr>
        <p:spPr>
          <a:xfrm>
            <a:off x="815125" y="2301475"/>
            <a:ext cx="4959900" cy="108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import </a:t>
            </a:r>
            <a:r>
              <a:rPr lang="en" sz="24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tensorflow</a:t>
            </a:r>
            <a:r>
              <a:rPr lang="en" sz="24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 as </a:t>
            </a:r>
            <a:r>
              <a:rPr lang="en" sz="24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tf</a:t>
            </a:r>
            <a:endParaRPr sz="2400"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print(</a:t>
            </a:r>
            <a:r>
              <a:rPr lang="en" sz="2400" dirty="0" err="1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tf</a:t>
            </a:r>
            <a:r>
              <a:rPr lang="en" sz="2400" dirty="0">
                <a:latin typeface="Arial" panose="020B0604020202020204" pitchFamily="34" charset="0"/>
                <a:ea typeface="Consolas"/>
                <a:cs typeface="Arial" panose="020B0604020202020204" pitchFamily="34" charset="0"/>
                <a:sym typeface="Consolas"/>
              </a:rPr>
              <a:t>.__version__)</a:t>
            </a:r>
            <a:endParaRPr sz="2400" dirty="0">
              <a:latin typeface="Arial" panose="020B0604020202020204" pitchFamily="34" charset="0"/>
              <a:ea typeface="Consolas"/>
              <a:cs typeface="Arial" panose="020B0604020202020204" pitchFamily="34" charset="0"/>
              <a:sym typeface="Consolas"/>
            </a:endParaRPr>
          </a:p>
        </p:txBody>
      </p:sp>
      <p:sp>
        <p:nvSpPr>
          <p:cNvPr id="241" name="Google Shape;241;p30"/>
          <p:cNvSpPr/>
          <p:nvPr/>
        </p:nvSpPr>
        <p:spPr>
          <a:xfrm>
            <a:off x="5649550" y="2301475"/>
            <a:ext cx="3014100" cy="948000"/>
          </a:xfrm>
          <a:prstGeom prst="roundRect">
            <a:avLst>
              <a:gd name="adj" fmla="val 16667"/>
            </a:avLst>
          </a:prstGeom>
          <a:solidFill>
            <a:srgbClr val="FF6C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When you change TF version you need to restart the runtime in Google Colab</a:t>
            </a:r>
            <a:endParaRPr/>
          </a:p>
        </p:txBody>
      </p:sp>
      <p:sp>
        <p:nvSpPr>
          <p:cNvPr id="242" name="Google Shape;242;p30"/>
          <p:cNvSpPr/>
          <p:nvPr/>
        </p:nvSpPr>
        <p:spPr>
          <a:xfrm>
            <a:off x="5723397" y="2467839"/>
            <a:ext cx="178500" cy="1608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1"/>
          <p:cNvSpPr txBox="1">
            <a:spLocks noGrp="1"/>
          </p:cNvSpPr>
          <p:nvPr>
            <p:ph type="title"/>
          </p:nvPr>
        </p:nvSpPr>
        <p:spPr>
          <a:xfrm>
            <a:off x="796600" y="543755"/>
            <a:ext cx="67047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TensorFlow 2.0 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48" name="Google Shape;248;p31"/>
          <p:cNvSpPr txBox="1">
            <a:spLocks noGrp="1"/>
          </p:cNvSpPr>
          <p:nvPr>
            <p:ph type="subTitle" idx="1"/>
          </p:nvPr>
        </p:nvSpPr>
        <p:spPr>
          <a:xfrm>
            <a:off x="796600" y="1259635"/>
            <a:ext cx="52116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Usability</a:t>
            </a:r>
            <a:endParaRPr dirty="0"/>
          </a:p>
        </p:txBody>
      </p:sp>
      <p:sp>
        <p:nvSpPr>
          <p:cNvPr id="249" name="Google Shape;249;p31"/>
          <p:cNvSpPr txBox="1">
            <a:spLocks noGrp="1"/>
          </p:cNvSpPr>
          <p:nvPr>
            <p:ph type="subTitle" idx="2"/>
          </p:nvPr>
        </p:nvSpPr>
        <p:spPr>
          <a:xfrm>
            <a:off x="796600" y="2106610"/>
            <a:ext cx="7626300" cy="9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 dirty="0" err="1">
                <a:latin typeface="Arial" panose="020B0604020202020204" pitchFamily="34" charset="0"/>
                <a:ea typeface="Courier New"/>
                <a:cs typeface="Arial" panose="020B0604020202020204" pitchFamily="34" charset="0"/>
                <a:sym typeface="Courier New"/>
              </a:rPr>
              <a:t>tf.keras</a:t>
            </a:r>
            <a:r>
              <a:rPr lang="en" sz="1800" dirty="0"/>
              <a:t> </a:t>
            </a:r>
            <a:r>
              <a:rPr lang="en" sz="1800" dirty="0">
                <a:latin typeface="Arial" panose="020B0604020202020204" pitchFamily="34" charset="0"/>
                <a:ea typeface="Google Sans"/>
                <a:cs typeface="Arial" panose="020B0604020202020204" pitchFamily="34" charset="0"/>
                <a:sym typeface="Google Sans"/>
              </a:rPr>
              <a:t>as the recommended high-level API.</a:t>
            </a:r>
            <a:endParaRPr sz="1800" dirty="0">
              <a:latin typeface="Arial" panose="020B0604020202020204" pitchFamily="34" charset="0"/>
              <a:ea typeface="Google Sans"/>
              <a:cs typeface="Arial" panose="020B0604020202020204" pitchFamily="34" charset="0"/>
              <a:sym typeface="Google Sans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-"/>
            </a:pPr>
            <a:r>
              <a:rPr lang="en" sz="1800" dirty="0">
                <a:latin typeface="Arial" panose="020B0604020202020204" pitchFamily="34" charset="0"/>
                <a:ea typeface="Google Sans"/>
                <a:cs typeface="Arial" panose="020B0604020202020204" pitchFamily="34" charset="0"/>
                <a:sym typeface="Google Sans"/>
              </a:rPr>
              <a:t>Eager execution by default.</a:t>
            </a:r>
            <a:endParaRPr sz="1800" dirty="0">
              <a:latin typeface="Arial" panose="020B0604020202020204" pitchFamily="34" charset="0"/>
              <a:ea typeface="Google Sans"/>
              <a:cs typeface="Arial" panose="020B0604020202020204" pitchFamily="34" charset="0"/>
              <a:sym typeface="Google Sans"/>
            </a:endParaRPr>
          </a:p>
        </p:txBody>
      </p:sp>
      <p:graphicFrame>
        <p:nvGraphicFramePr>
          <p:cNvPr id="250" name="Google Shape;250;p31"/>
          <p:cNvGraphicFramePr/>
          <p:nvPr/>
        </p:nvGraphicFramePr>
        <p:xfrm>
          <a:off x="1276800" y="3174760"/>
          <a:ext cx="6704700" cy="731076"/>
        </p:xfrm>
        <a:graphic>
          <a:graphicData uri="http://schemas.openxmlformats.org/drawingml/2006/table">
            <a:tbl>
              <a:tblPr>
                <a:noFill/>
                <a:tableStyleId>{B297F7F0-AD84-4E77-8DE7-C470FCD1CB63}</a:tableStyleId>
              </a:tblPr>
              <a:tblGrid>
                <a:gridCol w="6704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0" i="0" dirty="0">
                          <a:solidFill>
                            <a:srgbClr val="616161"/>
                          </a:solidFill>
                          <a:latin typeface="Arial" panose="020B0604020202020204" pitchFamily="34" charset="0"/>
                          <a:ea typeface="Consolas"/>
                          <a:cs typeface="Arial" panose="020B0604020202020204" pitchFamily="34" charset="0"/>
                          <a:sym typeface="Consolas"/>
                        </a:rPr>
                        <a:t>&gt;&gt;&gt;</a:t>
                      </a:r>
                      <a:r>
                        <a:rPr lang="en" sz="1800" b="0" i="0" dirty="0">
                          <a:latin typeface="Arial" panose="020B0604020202020204" pitchFamily="34" charset="0"/>
                          <a:ea typeface="Consolas"/>
                          <a:cs typeface="Arial" panose="020B0604020202020204" pitchFamily="34" charset="0"/>
                          <a:sym typeface="Consolas"/>
                        </a:rPr>
                        <a:t> </a:t>
                      </a:r>
                      <a:r>
                        <a:rPr lang="en" sz="1800" b="0" i="0" dirty="0" err="1">
                          <a:latin typeface="Arial" panose="020B0604020202020204" pitchFamily="34" charset="0"/>
                          <a:ea typeface="Consolas"/>
                          <a:cs typeface="Arial" panose="020B0604020202020204" pitchFamily="34" charset="0"/>
                          <a:sym typeface="Consolas"/>
                        </a:rPr>
                        <a:t>tf</a:t>
                      </a:r>
                      <a:r>
                        <a:rPr lang="en" sz="1800" b="0" i="0" dirty="0" err="1">
                          <a:solidFill>
                            <a:srgbClr val="616161"/>
                          </a:solidFill>
                          <a:latin typeface="Arial" panose="020B0604020202020204" pitchFamily="34" charset="0"/>
                          <a:ea typeface="Consolas"/>
                          <a:cs typeface="Arial" panose="020B0604020202020204" pitchFamily="34" charset="0"/>
                          <a:sym typeface="Consolas"/>
                        </a:rPr>
                        <a:t>.</a:t>
                      </a:r>
                      <a:r>
                        <a:rPr lang="en" sz="1800" b="0" i="0" dirty="0" err="1">
                          <a:latin typeface="Arial" panose="020B0604020202020204" pitchFamily="34" charset="0"/>
                          <a:ea typeface="Consolas"/>
                          <a:cs typeface="Arial" panose="020B0604020202020204" pitchFamily="34" charset="0"/>
                          <a:sym typeface="Consolas"/>
                        </a:rPr>
                        <a:t>add</a:t>
                      </a:r>
                      <a:r>
                        <a:rPr lang="en" sz="1800" b="0" i="0" dirty="0">
                          <a:solidFill>
                            <a:srgbClr val="616161"/>
                          </a:solidFill>
                          <a:latin typeface="Arial" panose="020B0604020202020204" pitchFamily="34" charset="0"/>
                          <a:ea typeface="Consolas"/>
                          <a:cs typeface="Arial" panose="020B0604020202020204" pitchFamily="34" charset="0"/>
                          <a:sym typeface="Consolas"/>
                        </a:rPr>
                        <a:t>(</a:t>
                      </a:r>
                      <a:r>
                        <a:rPr lang="en" sz="1800" b="0" i="0" dirty="0">
                          <a:solidFill>
                            <a:srgbClr val="C53929"/>
                          </a:solidFill>
                          <a:latin typeface="Arial" panose="020B0604020202020204" pitchFamily="34" charset="0"/>
                          <a:ea typeface="Consolas"/>
                          <a:cs typeface="Arial" panose="020B0604020202020204" pitchFamily="34" charset="0"/>
                          <a:sym typeface="Consolas"/>
                        </a:rPr>
                        <a:t>2</a:t>
                      </a:r>
                      <a:r>
                        <a:rPr lang="en" sz="1800" b="0" i="0" dirty="0">
                          <a:solidFill>
                            <a:srgbClr val="616161"/>
                          </a:solidFill>
                          <a:latin typeface="Arial" panose="020B0604020202020204" pitchFamily="34" charset="0"/>
                          <a:ea typeface="Consolas"/>
                          <a:cs typeface="Arial" panose="020B0604020202020204" pitchFamily="34" charset="0"/>
                          <a:sym typeface="Consolas"/>
                        </a:rPr>
                        <a:t>, </a:t>
                      </a:r>
                      <a:r>
                        <a:rPr lang="en" sz="1800" b="0" i="0" dirty="0">
                          <a:solidFill>
                            <a:srgbClr val="C53929"/>
                          </a:solidFill>
                          <a:latin typeface="Arial" panose="020B0604020202020204" pitchFamily="34" charset="0"/>
                          <a:ea typeface="Consolas"/>
                          <a:cs typeface="Arial" panose="020B0604020202020204" pitchFamily="34" charset="0"/>
                          <a:sym typeface="Consolas"/>
                        </a:rPr>
                        <a:t>3</a:t>
                      </a:r>
                      <a:r>
                        <a:rPr lang="en" sz="1800" b="0" i="0" dirty="0">
                          <a:solidFill>
                            <a:srgbClr val="616161"/>
                          </a:solidFill>
                          <a:latin typeface="Arial" panose="020B0604020202020204" pitchFamily="34" charset="0"/>
                          <a:ea typeface="Consolas"/>
                          <a:cs typeface="Arial" panose="020B0604020202020204" pitchFamily="34" charset="0"/>
                          <a:sym typeface="Consolas"/>
                        </a:rPr>
                        <a:t>)</a:t>
                      </a:r>
                      <a:endParaRPr sz="1800" b="0" i="0" dirty="0">
                        <a:latin typeface="Arial" panose="020B0604020202020204" pitchFamily="34" charset="0"/>
                        <a:ea typeface="Consolas"/>
                        <a:cs typeface="Arial" panose="020B0604020202020204" pitchFamily="34" charset="0"/>
                        <a:sym typeface="Consolas"/>
                      </a:endParaRP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0" i="0" dirty="0">
                          <a:solidFill>
                            <a:srgbClr val="616161"/>
                          </a:solidFill>
                          <a:latin typeface="Arial" panose="020B0604020202020204" pitchFamily="34" charset="0"/>
                          <a:ea typeface="Consolas"/>
                          <a:cs typeface="Arial" panose="020B0604020202020204" pitchFamily="34" charset="0"/>
                          <a:sym typeface="Consolas"/>
                        </a:rPr>
                        <a:t>&lt;</a:t>
                      </a:r>
                      <a:r>
                        <a:rPr lang="en" sz="1800" b="0" i="0" dirty="0" err="1">
                          <a:latin typeface="Arial" panose="020B0604020202020204" pitchFamily="34" charset="0"/>
                          <a:ea typeface="Consolas"/>
                          <a:cs typeface="Arial" panose="020B0604020202020204" pitchFamily="34" charset="0"/>
                          <a:sym typeface="Consolas"/>
                        </a:rPr>
                        <a:t>tf</a:t>
                      </a:r>
                      <a:r>
                        <a:rPr lang="en" sz="1800" b="0" i="0" dirty="0" err="1">
                          <a:solidFill>
                            <a:srgbClr val="616161"/>
                          </a:solidFill>
                          <a:latin typeface="Arial" panose="020B0604020202020204" pitchFamily="34" charset="0"/>
                          <a:ea typeface="Consolas"/>
                          <a:cs typeface="Arial" panose="020B0604020202020204" pitchFamily="34" charset="0"/>
                          <a:sym typeface="Consolas"/>
                        </a:rPr>
                        <a:t>.</a:t>
                      </a:r>
                      <a:r>
                        <a:rPr lang="en" sz="1800" b="0" i="0" dirty="0" err="1">
                          <a:solidFill>
                            <a:srgbClr val="3367D6"/>
                          </a:solidFill>
                          <a:latin typeface="Arial" panose="020B0604020202020204" pitchFamily="34" charset="0"/>
                          <a:ea typeface="Consolas"/>
                          <a:cs typeface="Arial" panose="020B0604020202020204" pitchFamily="34" charset="0"/>
                          <a:sym typeface="Consolas"/>
                        </a:rPr>
                        <a:t>Tensor</a:t>
                      </a:r>
                      <a:r>
                        <a:rPr lang="en" sz="1800" b="0" i="0" dirty="0">
                          <a:solidFill>
                            <a:srgbClr val="616161"/>
                          </a:solidFill>
                          <a:latin typeface="Arial" panose="020B0604020202020204" pitchFamily="34" charset="0"/>
                          <a:ea typeface="Consolas"/>
                          <a:cs typeface="Arial" panose="020B0604020202020204" pitchFamily="34" charset="0"/>
                          <a:sym typeface="Consolas"/>
                        </a:rPr>
                        <a:t>:</a:t>
                      </a:r>
                      <a:r>
                        <a:rPr lang="en" sz="1800" b="0" i="0" dirty="0">
                          <a:latin typeface="Arial" panose="020B0604020202020204" pitchFamily="34" charset="0"/>
                          <a:ea typeface="Consolas"/>
                          <a:cs typeface="Arial" panose="020B0604020202020204" pitchFamily="34" charset="0"/>
                          <a:sym typeface="Consolas"/>
                        </a:rPr>
                        <a:t> id</a:t>
                      </a:r>
                      <a:r>
                        <a:rPr lang="en" sz="1800" b="0" i="0" dirty="0">
                          <a:solidFill>
                            <a:srgbClr val="616161"/>
                          </a:solidFill>
                          <a:latin typeface="Arial" panose="020B0604020202020204" pitchFamily="34" charset="0"/>
                          <a:ea typeface="Consolas"/>
                          <a:cs typeface="Arial" panose="020B0604020202020204" pitchFamily="34" charset="0"/>
                          <a:sym typeface="Consolas"/>
                        </a:rPr>
                        <a:t>=</a:t>
                      </a:r>
                      <a:r>
                        <a:rPr lang="en" sz="1800" b="0" i="0" dirty="0">
                          <a:solidFill>
                            <a:srgbClr val="C53929"/>
                          </a:solidFill>
                          <a:latin typeface="Arial" panose="020B0604020202020204" pitchFamily="34" charset="0"/>
                          <a:ea typeface="Consolas"/>
                          <a:cs typeface="Arial" panose="020B0604020202020204" pitchFamily="34" charset="0"/>
                          <a:sym typeface="Consolas"/>
                        </a:rPr>
                        <a:t>2</a:t>
                      </a:r>
                      <a:r>
                        <a:rPr lang="en" sz="1800" b="0" i="0" dirty="0">
                          <a:solidFill>
                            <a:srgbClr val="616161"/>
                          </a:solidFill>
                          <a:latin typeface="Arial" panose="020B0604020202020204" pitchFamily="34" charset="0"/>
                          <a:ea typeface="Consolas"/>
                          <a:cs typeface="Arial" panose="020B0604020202020204" pitchFamily="34" charset="0"/>
                          <a:sym typeface="Consolas"/>
                        </a:rPr>
                        <a:t>,</a:t>
                      </a:r>
                      <a:r>
                        <a:rPr lang="en" sz="1800" b="0" i="0" dirty="0">
                          <a:latin typeface="Arial" panose="020B0604020202020204" pitchFamily="34" charset="0"/>
                          <a:ea typeface="Consolas"/>
                          <a:cs typeface="Arial" panose="020B0604020202020204" pitchFamily="34" charset="0"/>
                          <a:sym typeface="Consolas"/>
                        </a:rPr>
                        <a:t> shape</a:t>
                      </a:r>
                      <a:r>
                        <a:rPr lang="en" sz="1800" b="0" i="0" dirty="0">
                          <a:solidFill>
                            <a:srgbClr val="616161"/>
                          </a:solidFill>
                          <a:latin typeface="Arial" panose="020B0604020202020204" pitchFamily="34" charset="0"/>
                          <a:ea typeface="Consolas"/>
                          <a:cs typeface="Arial" panose="020B0604020202020204" pitchFamily="34" charset="0"/>
                          <a:sym typeface="Consolas"/>
                        </a:rPr>
                        <a:t>=(),</a:t>
                      </a:r>
                      <a:r>
                        <a:rPr lang="en" sz="1800" b="0" i="0" dirty="0">
                          <a:latin typeface="Arial" panose="020B0604020202020204" pitchFamily="34" charset="0"/>
                          <a:ea typeface="Consolas"/>
                          <a:cs typeface="Arial" panose="020B0604020202020204" pitchFamily="34" charset="0"/>
                          <a:sym typeface="Consolas"/>
                        </a:rPr>
                        <a:t> </a:t>
                      </a:r>
                      <a:r>
                        <a:rPr lang="en" sz="1800" b="0" i="0" dirty="0" err="1">
                          <a:latin typeface="Arial" panose="020B0604020202020204" pitchFamily="34" charset="0"/>
                          <a:ea typeface="Consolas"/>
                          <a:cs typeface="Arial" panose="020B0604020202020204" pitchFamily="34" charset="0"/>
                          <a:sym typeface="Consolas"/>
                        </a:rPr>
                        <a:t>dtype</a:t>
                      </a:r>
                      <a:r>
                        <a:rPr lang="en" sz="1800" b="0" i="0" dirty="0">
                          <a:solidFill>
                            <a:srgbClr val="616161"/>
                          </a:solidFill>
                          <a:latin typeface="Arial" panose="020B0604020202020204" pitchFamily="34" charset="0"/>
                          <a:ea typeface="Consolas"/>
                          <a:cs typeface="Arial" panose="020B0604020202020204" pitchFamily="34" charset="0"/>
                          <a:sym typeface="Consolas"/>
                        </a:rPr>
                        <a:t>=</a:t>
                      </a:r>
                      <a:r>
                        <a:rPr lang="en" sz="1800" b="0" i="0" dirty="0">
                          <a:latin typeface="Arial" panose="020B0604020202020204" pitchFamily="34" charset="0"/>
                          <a:ea typeface="Consolas"/>
                          <a:cs typeface="Arial" panose="020B0604020202020204" pitchFamily="34" charset="0"/>
                          <a:sym typeface="Consolas"/>
                        </a:rPr>
                        <a:t>int32</a:t>
                      </a:r>
                      <a:r>
                        <a:rPr lang="en" sz="1800" b="0" i="0" dirty="0">
                          <a:solidFill>
                            <a:srgbClr val="616161"/>
                          </a:solidFill>
                          <a:latin typeface="Arial" panose="020B0604020202020204" pitchFamily="34" charset="0"/>
                          <a:ea typeface="Consolas"/>
                          <a:cs typeface="Arial" panose="020B0604020202020204" pitchFamily="34" charset="0"/>
                          <a:sym typeface="Consolas"/>
                        </a:rPr>
                        <a:t>,</a:t>
                      </a:r>
                      <a:r>
                        <a:rPr lang="en" sz="1800" b="0" i="0" dirty="0">
                          <a:latin typeface="Arial" panose="020B0604020202020204" pitchFamily="34" charset="0"/>
                          <a:ea typeface="Consolas"/>
                          <a:cs typeface="Arial" panose="020B0604020202020204" pitchFamily="34" charset="0"/>
                          <a:sym typeface="Consolas"/>
                        </a:rPr>
                        <a:t> </a:t>
                      </a:r>
                      <a:r>
                        <a:rPr lang="en" sz="1800" b="0" i="0" dirty="0" err="1">
                          <a:latin typeface="Arial" panose="020B0604020202020204" pitchFamily="34" charset="0"/>
                          <a:ea typeface="Consolas"/>
                          <a:cs typeface="Arial" panose="020B0604020202020204" pitchFamily="34" charset="0"/>
                          <a:sym typeface="Consolas"/>
                        </a:rPr>
                        <a:t>numpy</a:t>
                      </a:r>
                      <a:r>
                        <a:rPr lang="en" sz="1800" b="0" i="0" dirty="0">
                          <a:solidFill>
                            <a:srgbClr val="616161"/>
                          </a:solidFill>
                          <a:latin typeface="Arial" panose="020B0604020202020204" pitchFamily="34" charset="0"/>
                          <a:ea typeface="Consolas"/>
                          <a:cs typeface="Arial" panose="020B0604020202020204" pitchFamily="34" charset="0"/>
                          <a:sym typeface="Consolas"/>
                        </a:rPr>
                        <a:t>=</a:t>
                      </a:r>
                      <a:r>
                        <a:rPr lang="en" sz="1800" b="0" i="0" dirty="0">
                          <a:solidFill>
                            <a:srgbClr val="C53929"/>
                          </a:solidFill>
                          <a:latin typeface="Arial" panose="020B0604020202020204" pitchFamily="34" charset="0"/>
                          <a:ea typeface="Consolas"/>
                          <a:cs typeface="Arial" panose="020B0604020202020204" pitchFamily="34" charset="0"/>
                          <a:sym typeface="Consolas"/>
                        </a:rPr>
                        <a:t>5</a:t>
                      </a:r>
                      <a:r>
                        <a:rPr lang="en" sz="1800" b="0" i="0" dirty="0">
                          <a:solidFill>
                            <a:srgbClr val="616161"/>
                          </a:solidFill>
                          <a:latin typeface="Arial" panose="020B0604020202020204" pitchFamily="34" charset="0"/>
                          <a:ea typeface="Consolas"/>
                          <a:cs typeface="Arial" panose="020B0604020202020204" pitchFamily="34" charset="0"/>
                          <a:sym typeface="Consolas"/>
                        </a:rPr>
                        <a:t>&gt;</a:t>
                      </a:r>
                      <a:endParaRPr sz="1800" b="0" i="0" dirty="0">
                        <a:latin typeface="Arial" panose="020B0604020202020204" pitchFamily="34" charset="0"/>
                        <a:ea typeface="Consolas"/>
                        <a:cs typeface="Arial" panose="020B0604020202020204" pitchFamily="34" charset="0"/>
                        <a:sym typeface="Consolas"/>
                      </a:endParaRPr>
                    </a:p>
                  </a:txBody>
                  <a:tcPr marL="63500" marR="63500" marT="63500" marB="63500">
                    <a:solidFill>
                      <a:srgbClr val="FA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51" name="Google Shape;251;p31"/>
          <p:cNvSpPr txBox="1"/>
          <p:nvPr/>
        </p:nvSpPr>
        <p:spPr>
          <a:xfrm>
            <a:off x="3606900" y="4670150"/>
            <a:ext cx="5349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Arial" panose="020B0604020202020204" pitchFamily="34" charset="0"/>
                <a:ea typeface="Raleway Light"/>
                <a:cs typeface="Arial" panose="020B0604020202020204" pitchFamily="34" charset="0"/>
                <a:sym typeface="Raleway Light"/>
              </a:rPr>
              <a:t>Source: </a:t>
            </a:r>
            <a:r>
              <a:rPr lang="en" sz="1200" dirty="0">
                <a:solidFill>
                  <a:schemeClr val="dk1"/>
                </a:solidFill>
                <a:highlight>
                  <a:srgbClr val="FFFFFF"/>
                </a:highlight>
                <a:latin typeface="Arial" panose="020B0604020202020204" pitchFamily="34" charset="0"/>
                <a:ea typeface="Raleway Light"/>
                <a:cs typeface="Arial" panose="020B0604020202020204" pitchFamily="34" charset="0"/>
                <a:sym typeface="Raleway Light"/>
              </a:rPr>
              <a:t>Getting Started with TensorFlow 2.0 presentation Google I/O 2019</a:t>
            </a:r>
            <a:endParaRPr sz="1200" dirty="0">
              <a:latin typeface="Arial" panose="020B0604020202020204" pitchFamily="34" charset="0"/>
              <a:ea typeface="Raleway Light"/>
              <a:cs typeface="Arial" panose="020B0604020202020204" pitchFamily="34" charset="0"/>
              <a:sym typeface="Raleway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</TotalTime>
  <Words>2431</Words>
  <Application>Microsoft Macintosh PowerPoint</Application>
  <PresentationFormat>On-screen Show (16:9)</PresentationFormat>
  <Paragraphs>272</Paragraphs>
  <Slides>46</Slides>
  <Notes>46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3" baseType="lpstr">
      <vt:lpstr>Raleway</vt:lpstr>
      <vt:lpstr>Arial</vt:lpstr>
      <vt:lpstr>Google Sans Medium</vt:lpstr>
      <vt:lpstr>Raleway Light</vt:lpstr>
      <vt:lpstr>Lato</vt:lpstr>
      <vt:lpstr>Google Sans</vt:lpstr>
      <vt:lpstr>Streamline</vt:lpstr>
      <vt:lpstr>Short TensorFlow Keras Introduction</vt:lpstr>
      <vt:lpstr>TensorFlow 2.0</vt:lpstr>
      <vt:lpstr>TensorFlow 1.x/2.x</vt:lpstr>
      <vt:lpstr>TensorFlow architecture</vt:lpstr>
      <vt:lpstr>Training Workflow</vt:lpstr>
      <vt:lpstr>TensorFlow 2.0</vt:lpstr>
      <vt:lpstr>tensorflow-gpu version dependencies</vt:lpstr>
      <vt:lpstr>Check the installed version</vt:lpstr>
      <vt:lpstr>TensorFlow 2.0 </vt:lpstr>
      <vt:lpstr>TensorFlow 2.0</vt:lpstr>
      <vt:lpstr>TensorFlow 2.0</vt:lpstr>
      <vt:lpstr>How to study TF2.0</vt:lpstr>
      <vt:lpstr>How to study TF2.0</vt:lpstr>
      <vt:lpstr>PowerPoint Presentation</vt:lpstr>
      <vt:lpstr>Keras</vt:lpstr>
      <vt:lpstr>PowerPoint Presentation</vt:lpstr>
      <vt:lpstr>Keras.io (Reference implementation)</vt:lpstr>
      <vt:lpstr>For beginners </vt:lpstr>
      <vt:lpstr>Sequential() model</vt:lpstr>
      <vt:lpstr>Sequential() model - beginners</vt:lpstr>
      <vt:lpstr>Sequential() model - experts</vt:lpstr>
      <vt:lpstr>Sequential() model</vt:lpstr>
      <vt:lpstr>Sequential() model</vt:lpstr>
      <vt:lpstr>Sequential() model</vt:lpstr>
      <vt:lpstr>Compilation</vt:lpstr>
      <vt:lpstr>Training</vt:lpstr>
      <vt:lpstr>Layers in Keras</vt:lpstr>
      <vt:lpstr>keras.layers</vt:lpstr>
      <vt:lpstr>Example of custom layer</vt:lpstr>
      <vt:lpstr>Custom callback classes</vt:lpstr>
      <vt:lpstr>Introduction</vt:lpstr>
      <vt:lpstr>Custom Callback methods</vt:lpstr>
      <vt:lpstr>Example of Callback</vt:lpstr>
      <vt:lpstr>Example of Callback</vt:lpstr>
      <vt:lpstr>Pre-ready callbacks</vt:lpstr>
      <vt:lpstr>Multiple Callbacks</vt:lpstr>
      <vt:lpstr>Keras functional APIs</vt:lpstr>
      <vt:lpstr>Keras Functional APIs - an introduction</vt:lpstr>
      <vt:lpstr>Example of Keras Functional APIs</vt:lpstr>
      <vt:lpstr>Example of Keras Functional APIs</vt:lpstr>
      <vt:lpstr>Keras Functional APIs - everything is a layer</vt:lpstr>
      <vt:lpstr>Keras Functional APIs - everything is a layer</vt:lpstr>
      <vt:lpstr>Hardware acceleration</vt:lpstr>
      <vt:lpstr>Using hardware acceleration in Google Colab</vt:lpstr>
      <vt:lpstr>Testing presence of a GPU</vt:lpstr>
      <vt:lpstr>Putting operations on a device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Short Keras Introduction</dc:title>
  <cp:lastModifiedBy>Michelucci Umberto HSLU I</cp:lastModifiedBy>
  <cp:revision>14</cp:revision>
  <dcterms:modified xsi:type="dcterms:W3CDTF">2025-06-05T14:13:34Z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e8b0afbd-3cf7-4707-aee4-8dc9d855de29_Enabled">
    <vt:lpwstr>true</vt:lpwstr>
  </property>
  <property fmtid="{D5CDD505-2E9C-101B-9397-08002B2CF9AE}" pid="3" name="MSIP_Label_e8b0afbd-3cf7-4707-aee4-8dc9d855de29_SetDate">
    <vt:lpwstr>2023-11-03T09:20:42Z</vt:lpwstr>
  </property>
  <property fmtid="{D5CDD505-2E9C-101B-9397-08002B2CF9AE}" pid="4" name="MSIP_Label_e8b0afbd-3cf7-4707-aee4-8dc9d855de29_Method">
    <vt:lpwstr>Standard</vt:lpwstr>
  </property>
  <property fmtid="{D5CDD505-2E9C-101B-9397-08002B2CF9AE}" pid="5" name="MSIP_Label_e8b0afbd-3cf7-4707-aee4-8dc9d855de29_Name">
    <vt:lpwstr>intern</vt:lpwstr>
  </property>
  <property fmtid="{D5CDD505-2E9C-101B-9397-08002B2CF9AE}" pid="6" name="MSIP_Label_e8b0afbd-3cf7-4707-aee4-8dc9d855de29_SiteId">
    <vt:lpwstr>75a34008-d7d1-4924-8e78-31fea86f6e68</vt:lpwstr>
  </property>
  <property fmtid="{D5CDD505-2E9C-101B-9397-08002B2CF9AE}" pid="7" name="MSIP_Label_e8b0afbd-3cf7-4707-aee4-8dc9d855de29_ActionId">
    <vt:lpwstr>870dc88d-cbff-476e-9298-b3b5633195e2</vt:lpwstr>
  </property>
  <property fmtid="{D5CDD505-2E9C-101B-9397-08002B2CF9AE}" pid="8" name="MSIP_Label_e8b0afbd-3cf7-4707-aee4-8dc9d855de29_ContentBits">
    <vt:lpwstr>0</vt:lpwstr>
  </property>
</Properties>
</file>

<file path=docProps/thumbnail.jpeg>
</file>